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Roboto"/>
      <p:regular r:id="rId28"/>
      <p:bold r:id="rId29"/>
      <p:italic r:id="rId30"/>
      <p:boldItalic r:id="rId31"/>
    </p:embeddedFont>
    <p:embeddedFont>
      <p:font typeface="Merriweather Light"/>
      <p:regular r:id="rId32"/>
      <p:bold r:id="rId33"/>
      <p:italic r:id="rId34"/>
      <p:boldItalic r:id="rId35"/>
    </p:embeddedFont>
    <p:embeddedFont>
      <p:font typeface="Merriweather"/>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40" roundtripDataSignature="AMtx7mjcHrcpulDHhE5hkbJF354nnxmDL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6AE6565-CEC6-4BDB-AC2C-0BD86B8EC952}">
  <a:tblStyle styleId="{F6AE6565-CEC6-4BDB-AC2C-0BD86B8EC9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oboto-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5.xml"/><Relationship Id="rId33" Type="http://schemas.openxmlformats.org/officeDocument/2006/relationships/font" Target="fonts/MerriweatherLight-bold.fntdata"/><Relationship Id="rId10" Type="http://schemas.openxmlformats.org/officeDocument/2006/relationships/slide" Target="slides/slide4.xml"/><Relationship Id="rId32" Type="http://schemas.openxmlformats.org/officeDocument/2006/relationships/font" Target="fonts/MerriweatherLight-regular.fntdata"/><Relationship Id="rId13" Type="http://schemas.openxmlformats.org/officeDocument/2006/relationships/slide" Target="slides/slide7.xml"/><Relationship Id="rId35" Type="http://schemas.openxmlformats.org/officeDocument/2006/relationships/font" Target="fonts/MerriweatherLight-boldItalic.fntdata"/><Relationship Id="rId12" Type="http://schemas.openxmlformats.org/officeDocument/2006/relationships/slide" Target="slides/slide6.xml"/><Relationship Id="rId34" Type="http://schemas.openxmlformats.org/officeDocument/2006/relationships/font" Target="fonts/MerriweatherLight-italic.fntdata"/><Relationship Id="rId15" Type="http://schemas.openxmlformats.org/officeDocument/2006/relationships/slide" Target="slides/slide9.xml"/><Relationship Id="rId37" Type="http://schemas.openxmlformats.org/officeDocument/2006/relationships/font" Target="fonts/Merriweather-bold.fntdata"/><Relationship Id="rId14" Type="http://schemas.openxmlformats.org/officeDocument/2006/relationships/slide" Target="slides/slide8.xml"/><Relationship Id="rId36" Type="http://schemas.openxmlformats.org/officeDocument/2006/relationships/font" Target="fonts/Merriweather-regular.fntdata"/><Relationship Id="rId17" Type="http://schemas.openxmlformats.org/officeDocument/2006/relationships/slide" Target="slides/slide11.xml"/><Relationship Id="rId39" Type="http://schemas.openxmlformats.org/officeDocument/2006/relationships/font" Target="fonts/Merriweather-boldItalic.fntdata"/><Relationship Id="rId16" Type="http://schemas.openxmlformats.org/officeDocument/2006/relationships/slide" Target="slides/slide10.xml"/><Relationship Id="rId38" Type="http://schemas.openxmlformats.org/officeDocument/2006/relationships/font" Target="fonts/Merriweather-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solidFill>
                <a:schemeClr val="dk1"/>
              </a:solidFill>
            </a:endParaRPr>
          </a:p>
          <a:p>
            <a:pPr indent="0" lvl="0" marL="0" rtl="0" algn="l">
              <a:lnSpc>
                <a:spcPct val="100000"/>
              </a:lnSpc>
              <a:spcBef>
                <a:spcPts val="0"/>
              </a:spcBef>
              <a:spcAft>
                <a:spcPts val="0"/>
              </a:spcAft>
              <a:buSzPts val="1400"/>
              <a:buNone/>
            </a:pPr>
            <a:r>
              <a:rPr lang="en">
                <a:solidFill>
                  <a:schemeClr val="dk1"/>
                </a:solidFill>
              </a:rPr>
              <a:t>This is the most important part of the model because this function will decide if there is a spatial dependence between two locations or not</a:t>
            </a:r>
            <a:endParaRPr/>
          </a:p>
          <a:p>
            <a:pPr indent="0" lvl="0" marL="0" rtl="0" algn="l">
              <a:lnSpc>
                <a:spcPct val="100000"/>
              </a:lnSpc>
              <a:spcBef>
                <a:spcPts val="0"/>
              </a:spcBef>
              <a:spcAft>
                <a:spcPts val="0"/>
              </a:spcAft>
              <a:buSzPts val="1400"/>
              <a:buNone/>
            </a:pPr>
            <a:r>
              <a:t/>
            </a:r>
            <a:endParaRPr>
              <a:solidFill>
                <a:schemeClr val="dk1"/>
              </a:solidFill>
            </a:endParaRPr>
          </a:p>
          <a:p>
            <a:pPr indent="0" lvl="0" marL="0" marR="0" rtl="0" algn="l">
              <a:lnSpc>
                <a:spcPct val="100000"/>
              </a:lnSpc>
              <a:spcBef>
                <a:spcPts val="0"/>
              </a:spcBef>
              <a:spcAft>
                <a:spcPts val="0"/>
              </a:spcAft>
              <a:buClr>
                <a:srgbClr val="000000"/>
              </a:buClr>
              <a:buSzPts val="1400"/>
              <a:buFont typeface="Arial"/>
              <a:buNone/>
            </a:pPr>
            <a:r>
              <a:rPr lang="en"/>
              <a:t>Phi = to control how fast the function will decline from 1 to 0</a:t>
            </a:r>
            <a:endParaRPr>
              <a:solidFill>
                <a:schemeClr val="dk1"/>
              </a:solidFill>
            </a:endParaRPr>
          </a:p>
          <a:p>
            <a:pPr indent="0" lvl="0" marL="0" rtl="0" algn="l">
              <a:lnSpc>
                <a:spcPct val="100000"/>
              </a:lnSpc>
              <a:spcBef>
                <a:spcPts val="0"/>
              </a:spcBef>
              <a:spcAft>
                <a:spcPts val="0"/>
              </a:spcAft>
              <a:buSzPts val="1400"/>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So ,  for example here when we take distance between two locations to be very high … the covariance function will be close to 0 then the covariance will be also close to zero that means that there is no spatial dependence between the two locations </a:t>
            </a:r>
            <a:endParaRPr>
              <a:solidFill>
                <a:schemeClr val="dk1"/>
              </a:solidFill>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b06fff6f64_3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g1b06fff6f64_3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W(s) : to quantify if there is a spatial dependence between two locations</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rgbClr val="000000"/>
              </a:buClr>
              <a:buSzPts val="1400"/>
              <a:buFont typeface="Arial"/>
              <a:buNone/>
            </a:pPr>
            <a:r>
              <a:rPr lang="en"/>
              <a:t>The objective: </a:t>
            </a:r>
            <a:r>
              <a:rPr lang="en" sz="1100"/>
              <a:t>To predict how much time the fire will last in a specific location (S)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solidFill>
                <a:schemeClr val="dk1"/>
              </a:solidFill>
            </a:endParaRPr>
          </a:p>
          <a:p>
            <a:pPr indent="0" lvl="0" marL="0" rtl="0" algn="l">
              <a:lnSpc>
                <a:spcPct val="100000"/>
              </a:lnSpc>
              <a:spcBef>
                <a:spcPts val="0"/>
              </a:spcBef>
              <a:spcAft>
                <a:spcPts val="0"/>
              </a:spcAft>
              <a:buSzPts val="1400"/>
              <a:buNone/>
            </a:pPr>
            <a:r>
              <a:rPr lang="en">
                <a:solidFill>
                  <a:schemeClr val="dk1"/>
                </a:solidFill>
              </a:rPr>
              <a:t>This is the most important part of the model because this function will decide if there is a spatial dependence between two locations or not</a:t>
            </a:r>
            <a:endParaRPr/>
          </a:p>
          <a:p>
            <a:pPr indent="0" lvl="0" marL="0" rtl="0" algn="l">
              <a:lnSpc>
                <a:spcPct val="100000"/>
              </a:lnSpc>
              <a:spcBef>
                <a:spcPts val="0"/>
              </a:spcBef>
              <a:spcAft>
                <a:spcPts val="0"/>
              </a:spcAft>
              <a:buSzPts val="1400"/>
              <a:buNone/>
            </a:pPr>
            <a:r>
              <a:t/>
            </a:r>
            <a:endParaRPr>
              <a:solidFill>
                <a:schemeClr val="dk1"/>
              </a:solidFill>
            </a:endParaRPr>
          </a:p>
          <a:p>
            <a:pPr indent="0" lvl="0" marL="0" marR="0" rtl="0" algn="l">
              <a:lnSpc>
                <a:spcPct val="100000"/>
              </a:lnSpc>
              <a:spcBef>
                <a:spcPts val="0"/>
              </a:spcBef>
              <a:spcAft>
                <a:spcPts val="0"/>
              </a:spcAft>
              <a:buClr>
                <a:srgbClr val="000000"/>
              </a:buClr>
              <a:buSzPts val="1400"/>
              <a:buFont typeface="Arial"/>
              <a:buNone/>
            </a:pPr>
            <a:r>
              <a:rPr lang="en"/>
              <a:t>Phi = to control how fast the function will decline from 1 to 0</a:t>
            </a:r>
            <a:endParaRPr>
              <a:solidFill>
                <a:schemeClr val="dk1"/>
              </a:solidFill>
            </a:endParaRPr>
          </a:p>
          <a:p>
            <a:pPr indent="0" lvl="0" marL="0" rtl="0" algn="l">
              <a:lnSpc>
                <a:spcPct val="100000"/>
              </a:lnSpc>
              <a:spcBef>
                <a:spcPts val="0"/>
              </a:spcBef>
              <a:spcAft>
                <a:spcPts val="0"/>
              </a:spcAft>
              <a:buSzPts val="1400"/>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So ,  for example here when we take distance between two locations to be very high … the covariance function will be close to 0 then the covariance will be also close to zero that means that there is no spatial dependence between the two locations </a:t>
            </a:r>
            <a:endParaRPr>
              <a:solidFill>
                <a:schemeClr val="dk1"/>
              </a:solidFill>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9ea0eb96bb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g19ea0eb96bb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solidFill>
                <a:schemeClr val="dk1"/>
              </a:solidFill>
            </a:endParaRPr>
          </a:p>
          <a:p>
            <a:pPr indent="0" lvl="0" marL="0" rtl="0" algn="l">
              <a:lnSpc>
                <a:spcPct val="100000"/>
              </a:lnSpc>
              <a:spcBef>
                <a:spcPts val="0"/>
              </a:spcBef>
              <a:spcAft>
                <a:spcPts val="0"/>
              </a:spcAft>
              <a:buSzPts val="1400"/>
              <a:buNone/>
            </a:pPr>
            <a:r>
              <a:rPr lang="en">
                <a:solidFill>
                  <a:schemeClr val="dk1"/>
                </a:solidFill>
              </a:rPr>
              <a:t>This is the most important part of the model because this function will decide if there is a spatial dependence between two locations or not</a:t>
            </a:r>
            <a:endParaRPr/>
          </a:p>
          <a:p>
            <a:pPr indent="0" lvl="0" marL="0" rtl="0" algn="l">
              <a:lnSpc>
                <a:spcPct val="100000"/>
              </a:lnSpc>
              <a:spcBef>
                <a:spcPts val="0"/>
              </a:spcBef>
              <a:spcAft>
                <a:spcPts val="0"/>
              </a:spcAft>
              <a:buSzPts val="1400"/>
              <a:buNone/>
            </a:pPr>
            <a:r>
              <a:t/>
            </a:r>
            <a:endParaRPr>
              <a:solidFill>
                <a:schemeClr val="dk1"/>
              </a:solidFill>
            </a:endParaRPr>
          </a:p>
          <a:p>
            <a:pPr indent="0" lvl="0" marL="0" marR="0" rtl="0" algn="l">
              <a:lnSpc>
                <a:spcPct val="100000"/>
              </a:lnSpc>
              <a:spcBef>
                <a:spcPts val="0"/>
              </a:spcBef>
              <a:spcAft>
                <a:spcPts val="0"/>
              </a:spcAft>
              <a:buClr>
                <a:srgbClr val="000000"/>
              </a:buClr>
              <a:buSzPts val="1400"/>
              <a:buFont typeface="Arial"/>
              <a:buNone/>
            </a:pPr>
            <a:r>
              <a:rPr lang="en"/>
              <a:t>Phi = to control how fast the function will decline from 1 to 0</a:t>
            </a:r>
            <a:endParaRPr>
              <a:solidFill>
                <a:schemeClr val="dk1"/>
              </a:solidFill>
            </a:endParaRPr>
          </a:p>
          <a:p>
            <a:pPr indent="0" lvl="0" marL="0" rtl="0" algn="l">
              <a:lnSpc>
                <a:spcPct val="100000"/>
              </a:lnSpc>
              <a:spcBef>
                <a:spcPts val="0"/>
              </a:spcBef>
              <a:spcAft>
                <a:spcPts val="0"/>
              </a:spcAft>
              <a:buSzPts val="1400"/>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So ,  for example here when we take distance between two locations to be very high … the covariance function will be close to 0 then the covariance will be also close to zero that means that there is no spatial dependence between the two locations </a:t>
            </a:r>
            <a:endParaRPr>
              <a:solidFill>
                <a:schemeClr val="dk1"/>
              </a:solidFill>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9ea0eb96bb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g19ea0eb96bb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solidFill>
                <a:schemeClr val="dk1"/>
              </a:solidFill>
            </a:endParaRPr>
          </a:p>
          <a:p>
            <a:pPr indent="0" lvl="0" marL="0" rtl="0" algn="l">
              <a:lnSpc>
                <a:spcPct val="100000"/>
              </a:lnSpc>
              <a:spcBef>
                <a:spcPts val="0"/>
              </a:spcBef>
              <a:spcAft>
                <a:spcPts val="0"/>
              </a:spcAft>
              <a:buSzPts val="1400"/>
              <a:buNone/>
            </a:pPr>
            <a:r>
              <a:rPr lang="en">
                <a:solidFill>
                  <a:schemeClr val="dk1"/>
                </a:solidFill>
              </a:rPr>
              <a:t>This is the most important part of the model because this function will decide if there is a spatial dependence between two locations or not</a:t>
            </a:r>
            <a:endParaRPr/>
          </a:p>
          <a:p>
            <a:pPr indent="0" lvl="0" marL="0" rtl="0" algn="l">
              <a:lnSpc>
                <a:spcPct val="100000"/>
              </a:lnSpc>
              <a:spcBef>
                <a:spcPts val="0"/>
              </a:spcBef>
              <a:spcAft>
                <a:spcPts val="0"/>
              </a:spcAft>
              <a:buSzPts val="1400"/>
              <a:buNone/>
            </a:pPr>
            <a:r>
              <a:t/>
            </a:r>
            <a:endParaRPr>
              <a:solidFill>
                <a:schemeClr val="dk1"/>
              </a:solidFill>
            </a:endParaRPr>
          </a:p>
          <a:p>
            <a:pPr indent="0" lvl="0" marL="0" marR="0" rtl="0" algn="l">
              <a:lnSpc>
                <a:spcPct val="100000"/>
              </a:lnSpc>
              <a:spcBef>
                <a:spcPts val="0"/>
              </a:spcBef>
              <a:spcAft>
                <a:spcPts val="0"/>
              </a:spcAft>
              <a:buClr>
                <a:srgbClr val="000000"/>
              </a:buClr>
              <a:buSzPts val="1400"/>
              <a:buFont typeface="Arial"/>
              <a:buNone/>
            </a:pPr>
            <a:r>
              <a:rPr lang="en"/>
              <a:t>Phi = to control how fast the function will decline from 1 to 0</a:t>
            </a:r>
            <a:endParaRPr>
              <a:solidFill>
                <a:schemeClr val="dk1"/>
              </a:solidFill>
            </a:endParaRPr>
          </a:p>
          <a:p>
            <a:pPr indent="0" lvl="0" marL="0" rtl="0" algn="l">
              <a:lnSpc>
                <a:spcPct val="100000"/>
              </a:lnSpc>
              <a:spcBef>
                <a:spcPts val="0"/>
              </a:spcBef>
              <a:spcAft>
                <a:spcPts val="0"/>
              </a:spcAft>
              <a:buSzPts val="1400"/>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So ,  for example here when we take distance between two locations to be very high … the covariance function will be close to 0 then the covariance will be also close to zero that means that there is no spatial dependence between the two locations </a:t>
            </a:r>
            <a:endParaRPr>
              <a:solidFill>
                <a:schemeClr val="dk1"/>
              </a:solidFill>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b06fff6f64_3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1b06fff6f64_3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solidFill>
                <a:schemeClr val="dk1"/>
              </a:solidFill>
            </a:endParaRPr>
          </a:p>
          <a:p>
            <a:pPr indent="0" lvl="0" marL="0" rtl="0" algn="l">
              <a:lnSpc>
                <a:spcPct val="100000"/>
              </a:lnSpc>
              <a:spcBef>
                <a:spcPts val="0"/>
              </a:spcBef>
              <a:spcAft>
                <a:spcPts val="0"/>
              </a:spcAft>
              <a:buSzPts val="1400"/>
              <a:buNone/>
            </a:pPr>
            <a:r>
              <a:rPr lang="en">
                <a:solidFill>
                  <a:schemeClr val="dk1"/>
                </a:solidFill>
              </a:rPr>
              <a:t>This is the most important part of the model because this function will decide if there is a spatial dependence between two locations or not</a:t>
            </a:r>
            <a:endParaRPr/>
          </a:p>
          <a:p>
            <a:pPr indent="0" lvl="0" marL="0" rtl="0" algn="l">
              <a:lnSpc>
                <a:spcPct val="100000"/>
              </a:lnSpc>
              <a:spcBef>
                <a:spcPts val="0"/>
              </a:spcBef>
              <a:spcAft>
                <a:spcPts val="0"/>
              </a:spcAft>
              <a:buSzPts val="1400"/>
              <a:buNone/>
            </a:pPr>
            <a:r>
              <a:t/>
            </a:r>
            <a:endParaRPr>
              <a:solidFill>
                <a:schemeClr val="dk1"/>
              </a:solidFill>
            </a:endParaRPr>
          </a:p>
          <a:p>
            <a:pPr indent="0" lvl="0" marL="0" marR="0" rtl="0" algn="l">
              <a:lnSpc>
                <a:spcPct val="100000"/>
              </a:lnSpc>
              <a:spcBef>
                <a:spcPts val="0"/>
              </a:spcBef>
              <a:spcAft>
                <a:spcPts val="0"/>
              </a:spcAft>
              <a:buClr>
                <a:srgbClr val="000000"/>
              </a:buClr>
              <a:buSzPts val="1400"/>
              <a:buFont typeface="Arial"/>
              <a:buNone/>
            </a:pPr>
            <a:r>
              <a:rPr lang="en"/>
              <a:t>Phi = to control how fast the function will decline from 1 to 0</a:t>
            </a:r>
            <a:endParaRPr>
              <a:solidFill>
                <a:schemeClr val="dk1"/>
              </a:solidFill>
            </a:endParaRPr>
          </a:p>
          <a:p>
            <a:pPr indent="0" lvl="0" marL="0" rtl="0" algn="l">
              <a:lnSpc>
                <a:spcPct val="100000"/>
              </a:lnSpc>
              <a:spcBef>
                <a:spcPts val="0"/>
              </a:spcBef>
              <a:spcAft>
                <a:spcPts val="0"/>
              </a:spcAft>
              <a:buSzPts val="1400"/>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So ,  for example here when we take distance between two locations to be very high … the covariance function will be close to 0 then the covariance will be also close to zero that means that there is no spatial dependence between the two locations </a:t>
            </a:r>
            <a:endParaRPr>
              <a:solidFill>
                <a:schemeClr val="dk1"/>
              </a:solidFill>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solidFill>
                <a:schemeClr val="dk1"/>
              </a:solidFill>
            </a:endParaRPr>
          </a:p>
          <a:p>
            <a:pPr indent="0" lvl="0" marL="0" rtl="0" algn="l">
              <a:lnSpc>
                <a:spcPct val="100000"/>
              </a:lnSpc>
              <a:spcBef>
                <a:spcPts val="0"/>
              </a:spcBef>
              <a:spcAft>
                <a:spcPts val="0"/>
              </a:spcAft>
              <a:buSzPts val="1400"/>
              <a:buNone/>
            </a:pPr>
            <a:r>
              <a:rPr lang="en">
                <a:solidFill>
                  <a:schemeClr val="dk1"/>
                </a:solidFill>
              </a:rPr>
              <a:t>This is the most important part of the model because this function will decide if there is a spatial dependence between two locations or not</a:t>
            </a:r>
            <a:endParaRPr/>
          </a:p>
          <a:p>
            <a:pPr indent="0" lvl="0" marL="0" rtl="0" algn="l">
              <a:lnSpc>
                <a:spcPct val="100000"/>
              </a:lnSpc>
              <a:spcBef>
                <a:spcPts val="0"/>
              </a:spcBef>
              <a:spcAft>
                <a:spcPts val="0"/>
              </a:spcAft>
              <a:buSzPts val="1400"/>
              <a:buNone/>
            </a:pPr>
            <a:r>
              <a:t/>
            </a:r>
            <a:endParaRPr>
              <a:solidFill>
                <a:schemeClr val="dk1"/>
              </a:solidFill>
            </a:endParaRPr>
          </a:p>
          <a:p>
            <a:pPr indent="0" lvl="0" marL="0" marR="0" rtl="0" algn="l">
              <a:lnSpc>
                <a:spcPct val="100000"/>
              </a:lnSpc>
              <a:spcBef>
                <a:spcPts val="0"/>
              </a:spcBef>
              <a:spcAft>
                <a:spcPts val="0"/>
              </a:spcAft>
              <a:buClr>
                <a:srgbClr val="000000"/>
              </a:buClr>
              <a:buSzPts val="1400"/>
              <a:buFont typeface="Arial"/>
              <a:buNone/>
            </a:pPr>
            <a:r>
              <a:rPr lang="en"/>
              <a:t>Phi = to control how fast the function will decline from 1 to 0</a:t>
            </a:r>
            <a:endParaRPr>
              <a:solidFill>
                <a:schemeClr val="dk1"/>
              </a:solidFill>
            </a:endParaRPr>
          </a:p>
          <a:p>
            <a:pPr indent="0" lvl="0" marL="0" rtl="0" algn="l">
              <a:lnSpc>
                <a:spcPct val="100000"/>
              </a:lnSpc>
              <a:spcBef>
                <a:spcPts val="0"/>
              </a:spcBef>
              <a:spcAft>
                <a:spcPts val="0"/>
              </a:spcAft>
              <a:buSzPts val="1400"/>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So ,  for example here when we take distance between two locations to be very high … the covariance function will be close to 0 then the covariance will be also close to zero that means that there is no spatial dependence between the two locations </a:t>
            </a:r>
            <a:endParaRPr>
              <a:solidFill>
                <a:schemeClr val="dk1"/>
              </a:solidFill>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b7895800c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b7895800c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b06fff6f64_3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g1b06fff6f64_3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The objective of our project is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W(s) : to quantify the spatial dependence that is unexplained by the covariants  </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rgbClr val="000000"/>
              </a:buClr>
              <a:buSzPts val="1400"/>
              <a:buFont typeface="Arial"/>
              <a:buNone/>
            </a:pPr>
            <a:r>
              <a:rPr lang="en"/>
              <a:t>The objective: </a:t>
            </a:r>
            <a:r>
              <a:rPr lang="en" sz="1100"/>
              <a:t>To predict how much time the fire will last in a specific location (S)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solidFill>
                <a:schemeClr val="dk1"/>
              </a:solidFill>
            </a:endParaRPr>
          </a:p>
          <a:p>
            <a:pPr indent="0" lvl="0" marL="0" rtl="0" algn="l">
              <a:lnSpc>
                <a:spcPct val="100000"/>
              </a:lnSpc>
              <a:spcBef>
                <a:spcPts val="0"/>
              </a:spcBef>
              <a:spcAft>
                <a:spcPts val="0"/>
              </a:spcAft>
              <a:buSzPts val="1400"/>
              <a:buNone/>
            </a:pPr>
            <a:r>
              <a:rPr lang="en">
                <a:solidFill>
                  <a:schemeClr val="dk1"/>
                </a:solidFill>
              </a:rPr>
              <a:t>This is the most important part of the model because this function will decide if there is a spatial dependence between two locations or not</a:t>
            </a:r>
            <a:endParaRPr/>
          </a:p>
          <a:p>
            <a:pPr indent="0" lvl="0" marL="0" rtl="0" algn="l">
              <a:lnSpc>
                <a:spcPct val="100000"/>
              </a:lnSpc>
              <a:spcBef>
                <a:spcPts val="0"/>
              </a:spcBef>
              <a:spcAft>
                <a:spcPts val="0"/>
              </a:spcAft>
              <a:buSzPts val="1400"/>
              <a:buNone/>
            </a:pPr>
            <a:r>
              <a:t/>
            </a:r>
            <a:endParaRPr>
              <a:solidFill>
                <a:schemeClr val="dk1"/>
              </a:solidFill>
            </a:endParaRPr>
          </a:p>
          <a:p>
            <a:pPr indent="0" lvl="0" marL="0" marR="0" rtl="0" algn="l">
              <a:lnSpc>
                <a:spcPct val="100000"/>
              </a:lnSpc>
              <a:spcBef>
                <a:spcPts val="0"/>
              </a:spcBef>
              <a:spcAft>
                <a:spcPts val="0"/>
              </a:spcAft>
              <a:buClr>
                <a:srgbClr val="000000"/>
              </a:buClr>
              <a:buSzPts val="1400"/>
              <a:buFont typeface="Arial"/>
              <a:buNone/>
            </a:pPr>
            <a:r>
              <a:rPr lang="en"/>
              <a:t>Phi = to control how fast the function will decline from 1 to 0</a:t>
            </a:r>
            <a:endParaRPr>
              <a:solidFill>
                <a:schemeClr val="dk1"/>
              </a:solidFill>
            </a:endParaRPr>
          </a:p>
          <a:p>
            <a:pPr indent="0" lvl="0" marL="0" rtl="0" algn="l">
              <a:lnSpc>
                <a:spcPct val="100000"/>
              </a:lnSpc>
              <a:spcBef>
                <a:spcPts val="0"/>
              </a:spcBef>
              <a:spcAft>
                <a:spcPts val="0"/>
              </a:spcAft>
              <a:buSzPts val="1400"/>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So ,  for example here when we take distance between two locations to be very high … the covariance function will be close to 0 then the covariance will be also close to zero that means that there is no spatial dependence between the two locations </a:t>
            </a:r>
            <a:endParaRPr>
              <a:solidFill>
                <a:schemeClr val="dk1"/>
              </a:solidFill>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solidFill>
                <a:schemeClr val="dk1"/>
              </a:solidFill>
            </a:endParaRPr>
          </a:p>
          <a:p>
            <a:pPr indent="0" lvl="0" marL="0" rtl="0" algn="l">
              <a:lnSpc>
                <a:spcPct val="100000"/>
              </a:lnSpc>
              <a:spcBef>
                <a:spcPts val="0"/>
              </a:spcBef>
              <a:spcAft>
                <a:spcPts val="0"/>
              </a:spcAft>
              <a:buSzPts val="1400"/>
              <a:buNone/>
            </a:pPr>
            <a:r>
              <a:rPr lang="en">
                <a:solidFill>
                  <a:schemeClr val="dk1"/>
                </a:solidFill>
              </a:rPr>
              <a:t>This is the most important part of the model because this function will decide if there is a spatial dependence between two locations or not</a:t>
            </a:r>
            <a:endParaRPr/>
          </a:p>
          <a:p>
            <a:pPr indent="0" lvl="0" marL="0" rtl="0" algn="l">
              <a:lnSpc>
                <a:spcPct val="100000"/>
              </a:lnSpc>
              <a:spcBef>
                <a:spcPts val="0"/>
              </a:spcBef>
              <a:spcAft>
                <a:spcPts val="0"/>
              </a:spcAft>
              <a:buSzPts val="1400"/>
              <a:buNone/>
            </a:pPr>
            <a:r>
              <a:t/>
            </a:r>
            <a:endParaRPr>
              <a:solidFill>
                <a:schemeClr val="dk1"/>
              </a:solidFill>
            </a:endParaRPr>
          </a:p>
          <a:p>
            <a:pPr indent="0" lvl="0" marL="0" marR="0" rtl="0" algn="l">
              <a:lnSpc>
                <a:spcPct val="100000"/>
              </a:lnSpc>
              <a:spcBef>
                <a:spcPts val="0"/>
              </a:spcBef>
              <a:spcAft>
                <a:spcPts val="0"/>
              </a:spcAft>
              <a:buClr>
                <a:srgbClr val="000000"/>
              </a:buClr>
              <a:buSzPts val="1400"/>
              <a:buFont typeface="Arial"/>
              <a:buNone/>
            </a:pPr>
            <a:r>
              <a:rPr lang="en"/>
              <a:t>Phi = to control how fast the function will decline from 1 to 0</a:t>
            </a:r>
            <a:endParaRPr>
              <a:solidFill>
                <a:schemeClr val="dk1"/>
              </a:solidFill>
            </a:endParaRPr>
          </a:p>
          <a:p>
            <a:pPr indent="0" lvl="0" marL="0" rtl="0" algn="l">
              <a:lnSpc>
                <a:spcPct val="100000"/>
              </a:lnSpc>
              <a:spcBef>
                <a:spcPts val="0"/>
              </a:spcBef>
              <a:spcAft>
                <a:spcPts val="0"/>
              </a:spcAft>
              <a:buSzPts val="1400"/>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So ,  for example here when we take distance between two locations to be very high … the covariance function will be close to 0 then the covariance will be also close to zero that means that there is no spatial dependence between the two locations </a:t>
            </a:r>
            <a:endParaRPr>
              <a:solidFill>
                <a:schemeClr val="dk1"/>
              </a:solidFill>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solidFill>
                <a:schemeClr val="dk1"/>
              </a:solidFill>
            </a:endParaRPr>
          </a:p>
          <a:p>
            <a:pPr indent="0" lvl="0" marL="0" rtl="0" algn="l">
              <a:lnSpc>
                <a:spcPct val="100000"/>
              </a:lnSpc>
              <a:spcBef>
                <a:spcPts val="0"/>
              </a:spcBef>
              <a:spcAft>
                <a:spcPts val="0"/>
              </a:spcAft>
              <a:buSzPts val="1400"/>
              <a:buNone/>
            </a:pPr>
            <a:r>
              <a:rPr lang="en">
                <a:solidFill>
                  <a:schemeClr val="dk1"/>
                </a:solidFill>
              </a:rPr>
              <a:t>This is the most important part of the model because this function will decide if there is a spatial dependence between two locations or not</a:t>
            </a:r>
            <a:endParaRPr/>
          </a:p>
          <a:p>
            <a:pPr indent="0" lvl="0" marL="0" rtl="0" algn="l">
              <a:lnSpc>
                <a:spcPct val="100000"/>
              </a:lnSpc>
              <a:spcBef>
                <a:spcPts val="0"/>
              </a:spcBef>
              <a:spcAft>
                <a:spcPts val="0"/>
              </a:spcAft>
              <a:buSzPts val="1400"/>
              <a:buNone/>
            </a:pPr>
            <a:r>
              <a:t/>
            </a:r>
            <a:endParaRPr>
              <a:solidFill>
                <a:schemeClr val="dk1"/>
              </a:solidFill>
            </a:endParaRPr>
          </a:p>
          <a:p>
            <a:pPr indent="0" lvl="0" marL="0" marR="0" rtl="0" algn="l">
              <a:lnSpc>
                <a:spcPct val="100000"/>
              </a:lnSpc>
              <a:spcBef>
                <a:spcPts val="0"/>
              </a:spcBef>
              <a:spcAft>
                <a:spcPts val="0"/>
              </a:spcAft>
              <a:buClr>
                <a:srgbClr val="000000"/>
              </a:buClr>
              <a:buSzPts val="1400"/>
              <a:buFont typeface="Arial"/>
              <a:buNone/>
            </a:pPr>
            <a:r>
              <a:rPr lang="en"/>
              <a:t>Phi = to control how fast the function will decline from 1 to 0</a:t>
            </a:r>
            <a:endParaRPr>
              <a:solidFill>
                <a:schemeClr val="dk1"/>
              </a:solidFill>
            </a:endParaRPr>
          </a:p>
          <a:p>
            <a:pPr indent="0" lvl="0" marL="0" rtl="0" algn="l">
              <a:lnSpc>
                <a:spcPct val="100000"/>
              </a:lnSpc>
              <a:spcBef>
                <a:spcPts val="0"/>
              </a:spcBef>
              <a:spcAft>
                <a:spcPts val="0"/>
              </a:spcAft>
              <a:buSzPts val="1400"/>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So ,  for example here when we take distance between two locations to be very high … the covariance function will be close to 0 then the covariance will be also close to zero that means that there is no spatial dependence between the two locations </a:t>
            </a:r>
            <a:endParaRPr>
              <a:solidFill>
                <a:schemeClr val="dk1"/>
              </a:solidFill>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17"/>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17"/>
          <p:cNvSpPr txBox="1"/>
          <p:nvPr>
            <p:ph type="ctrTitle"/>
          </p:nvPr>
        </p:nvSpPr>
        <p:spPr>
          <a:xfrm>
            <a:off x="311700" y="539725"/>
            <a:ext cx="8520600" cy="1282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12" name="Google Shape;12;p17"/>
          <p:cNvSpPr txBox="1"/>
          <p:nvPr>
            <p:ph idx="1" type="subTitle"/>
          </p:nvPr>
        </p:nvSpPr>
        <p:spPr>
          <a:xfrm>
            <a:off x="311700" y="1878560"/>
            <a:ext cx="4242600" cy="738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2"/>
              </a:buClr>
              <a:buSzPts val="1600"/>
              <a:buNone/>
              <a:defRPr sz="1600">
                <a:solidFill>
                  <a:schemeClr val="lt2"/>
                </a:solidFill>
              </a:defRPr>
            </a:lvl1pPr>
            <a:lvl2pPr lvl="1" algn="l">
              <a:lnSpc>
                <a:spcPct val="100000"/>
              </a:lnSpc>
              <a:spcBef>
                <a:spcPts val="0"/>
              </a:spcBef>
              <a:spcAft>
                <a:spcPts val="0"/>
              </a:spcAft>
              <a:buClr>
                <a:schemeClr val="lt2"/>
              </a:buClr>
              <a:buSzPts val="1600"/>
              <a:buNone/>
              <a:defRPr sz="1600">
                <a:solidFill>
                  <a:schemeClr val="lt2"/>
                </a:solidFill>
              </a:defRPr>
            </a:lvl2pPr>
            <a:lvl3pPr lvl="2" algn="l">
              <a:lnSpc>
                <a:spcPct val="100000"/>
              </a:lnSpc>
              <a:spcBef>
                <a:spcPts val="0"/>
              </a:spcBef>
              <a:spcAft>
                <a:spcPts val="0"/>
              </a:spcAft>
              <a:buClr>
                <a:schemeClr val="lt2"/>
              </a:buClr>
              <a:buSzPts val="1600"/>
              <a:buNone/>
              <a:defRPr sz="1600">
                <a:solidFill>
                  <a:schemeClr val="lt2"/>
                </a:solidFill>
              </a:defRPr>
            </a:lvl3pPr>
            <a:lvl4pPr lvl="3" algn="l">
              <a:lnSpc>
                <a:spcPct val="100000"/>
              </a:lnSpc>
              <a:spcBef>
                <a:spcPts val="0"/>
              </a:spcBef>
              <a:spcAft>
                <a:spcPts val="0"/>
              </a:spcAft>
              <a:buClr>
                <a:schemeClr val="lt2"/>
              </a:buClr>
              <a:buSzPts val="1600"/>
              <a:buNone/>
              <a:defRPr sz="1600">
                <a:solidFill>
                  <a:schemeClr val="lt2"/>
                </a:solidFill>
              </a:defRPr>
            </a:lvl4pPr>
            <a:lvl5pPr lvl="4" algn="l">
              <a:lnSpc>
                <a:spcPct val="100000"/>
              </a:lnSpc>
              <a:spcBef>
                <a:spcPts val="0"/>
              </a:spcBef>
              <a:spcAft>
                <a:spcPts val="0"/>
              </a:spcAft>
              <a:buClr>
                <a:schemeClr val="lt2"/>
              </a:buClr>
              <a:buSzPts val="1600"/>
              <a:buNone/>
              <a:defRPr sz="1600">
                <a:solidFill>
                  <a:schemeClr val="lt2"/>
                </a:solidFill>
              </a:defRPr>
            </a:lvl5pPr>
            <a:lvl6pPr lvl="5" algn="l">
              <a:lnSpc>
                <a:spcPct val="100000"/>
              </a:lnSpc>
              <a:spcBef>
                <a:spcPts val="0"/>
              </a:spcBef>
              <a:spcAft>
                <a:spcPts val="0"/>
              </a:spcAft>
              <a:buClr>
                <a:schemeClr val="lt2"/>
              </a:buClr>
              <a:buSzPts val="1600"/>
              <a:buNone/>
              <a:defRPr sz="1600">
                <a:solidFill>
                  <a:schemeClr val="lt2"/>
                </a:solidFill>
              </a:defRPr>
            </a:lvl6pPr>
            <a:lvl7pPr lvl="6" algn="l">
              <a:lnSpc>
                <a:spcPct val="100000"/>
              </a:lnSpc>
              <a:spcBef>
                <a:spcPts val="0"/>
              </a:spcBef>
              <a:spcAft>
                <a:spcPts val="0"/>
              </a:spcAft>
              <a:buClr>
                <a:schemeClr val="lt2"/>
              </a:buClr>
              <a:buSzPts val="1600"/>
              <a:buNone/>
              <a:defRPr sz="1600">
                <a:solidFill>
                  <a:schemeClr val="lt2"/>
                </a:solidFill>
              </a:defRPr>
            </a:lvl7pPr>
            <a:lvl8pPr lvl="7" algn="l">
              <a:lnSpc>
                <a:spcPct val="100000"/>
              </a:lnSpc>
              <a:spcBef>
                <a:spcPts val="0"/>
              </a:spcBef>
              <a:spcAft>
                <a:spcPts val="0"/>
              </a:spcAft>
              <a:buClr>
                <a:schemeClr val="lt2"/>
              </a:buClr>
              <a:buSzPts val="1600"/>
              <a:buNone/>
              <a:defRPr sz="1600">
                <a:solidFill>
                  <a:schemeClr val="lt2"/>
                </a:solidFill>
              </a:defRPr>
            </a:lvl8pPr>
            <a:lvl9pPr lvl="8" algn="l">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26"/>
          <p:cNvSpPr txBox="1"/>
          <p:nvPr>
            <p:ph hasCustomPrompt="1" type="title"/>
          </p:nvPr>
        </p:nvSpPr>
        <p:spPr>
          <a:xfrm>
            <a:off x="311750" y="831175"/>
            <a:ext cx="5334900" cy="1244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10000"/>
              <a:buNone/>
              <a:defRPr sz="10000">
                <a:solidFill>
                  <a:schemeClr val="lt1"/>
                </a:solidFill>
              </a:defRPr>
            </a:lvl1pPr>
            <a:lvl2pPr lvl="1" algn="l">
              <a:lnSpc>
                <a:spcPct val="100000"/>
              </a:lnSpc>
              <a:spcBef>
                <a:spcPts val="0"/>
              </a:spcBef>
              <a:spcAft>
                <a:spcPts val="0"/>
              </a:spcAft>
              <a:buClr>
                <a:schemeClr val="lt1"/>
              </a:buClr>
              <a:buSzPts val="10000"/>
              <a:buNone/>
              <a:defRPr sz="10000">
                <a:solidFill>
                  <a:schemeClr val="lt1"/>
                </a:solidFill>
              </a:defRPr>
            </a:lvl2pPr>
            <a:lvl3pPr lvl="2" algn="l">
              <a:lnSpc>
                <a:spcPct val="100000"/>
              </a:lnSpc>
              <a:spcBef>
                <a:spcPts val="0"/>
              </a:spcBef>
              <a:spcAft>
                <a:spcPts val="0"/>
              </a:spcAft>
              <a:buClr>
                <a:schemeClr val="lt1"/>
              </a:buClr>
              <a:buSzPts val="10000"/>
              <a:buNone/>
              <a:defRPr sz="10000">
                <a:solidFill>
                  <a:schemeClr val="lt1"/>
                </a:solidFill>
              </a:defRPr>
            </a:lvl3pPr>
            <a:lvl4pPr lvl="3" algn="l">
              <a:lnSpc>
                <a:spcPct val="100000"/>
              </a:lnSpc>
              <a:spcBef>
                <a:spcPts val="0"/>
              </a:spcBef>
              <a:spcAft>
                <a:spcPts val="0"/>
              </a:spcAft>
              <a:buClr>
                <a:schemeClr val="lt1"/>
              </a:buClr>
              <a:buSzPts val="10000"/>
              <a:buNone/>
              <a:defRPr sz="10000">
                <a:solidFill>
                  <a:schemeClr val="lt1"/>
                </a:solidFill>
              </a:defRPr>
            </a:lvl4pPr>
            <a:lvl5pPr lvl="4" algn="l">
              <a:lnSpc>
                <a:spcPct val="100000"/>
              </a:lnSpc>
              <a:spcBef>
                <a:spcPts val="0"/>
              </a:spcBef>
              <a:spcAft>
                <a:spcPts val="0"/>
              </a:spcAft>
              <a:buClr>
                <a:schemeClr val="lt1"/>
              </a:buClr>
              <a:buSzPts val="10000"/>
              <a:buNone/>
              <a:defRPr sz="10000">
                <a:solidFill>
                  <a:schemeClr val="lt1"/>
                </a:solidFill>
              </a:defRPr>
            </a:lvl5pPr>
            <a:lvl6pPr lvl="5" algn="l">
              <a:lnSpc>
                <a:spcPct val="100000"/>
              </a:lnSpc>
              <a:spcBef>
                <a:spcPts val="0"/>
              </a:spcBef>
              <a:spcAft>
                <a:spcPts val="0"/>
              </a:spcAft>
              <a:buClr>
                <a:schemeClr val="lt1"/>
              </a:buClr>
              <a:buSzPts val="10000"/>
              <a:buNone/>
              <a:defRPr sz="10000">
                <a:solidFill>
                  <a:schemeClr val="lt1"/>
                </a:solidFill>
              </a:defRPr>
            </a:lvl6pPr>
            <a:lvl7pPr lvl="6" algn="l">
              <a:lnSpc>
                <a:spcPct val="100000"/>
              </a:lnSpc>
              <a:spcBef>
                <a:spcPts val="0"/>
              </a:spcBef>
              <a:spcAft>
                <a:spcPts val="0"/>
              </a:spcAft>
              <a:buClr>
                <a:schemeClr val="lt1"/>
              </a:buClr>
              <a:buSzPts val="10000"/>
              <a:buNone/>
              <a:defRPr sz="10000">
                <a:solidFill>
                  <a:schemeClr val="lt1"/>
                </a:solidFill>
              </a:defRPr>
            </a:lvl7pPr>
            <a:lvl8pPr lvl="7" algn="l">
              <a:lnSpc>
                <a:spcPct val="100000"/>
              </a:lnSpc>
              <a:spcBef>
                <a:spcPts val="0"/>
              </a:spcBef>
              <a:spcAft>
                <a:spcPts val="0"/>
              </a:spcAft>
              <a:buClr>
                <a:schemeClr val="lt1"/>
              </a:buClr>
              <a:buSzPts val="10000"/>
              <a:buNone/>
              <a:defRPr sz="10000">
                <a:solidFill>
                  <a:schemeClr val="lt1"/>
                </a:solidFill>
              </a:defRPr>
            </a:lvl8pPr>
            <a:lvl9pPr lvl="8" algn="l">
              <a:lnSpc>
                <a:spcPct val="100000"/>
              </a:lnSpc>
              <a:spcBef>
                <a:spcPts val="0"/>
              </a:spcBef>
              <a:spcAft>
                <a:spcPts val="0"/>
              </a:spcAft>
              <a:buClr>
                <a:schemeClr val="lt1"/>
              </a:buClr>
              <a:buSzPts val="10000"/>
              <a:buNone/>
              <a:defRPr sz="10000">
                <a:solidFill>
                  <a:schemeClr val="lt1"/>
                </a:solidFill>
              </a:defRPr>
            </a:lvl9pPr>
          </a:lstStyle>
          <a:p>
            <a:r>
              <a:t>xx%</a:t>
            </a:r>
          </a:p>
        </p:txBody>
      </p:sp>
      <p:sp>
        <p:nvSpPr>
          <p:cNvPr id="56" name="Google Shape;56;p26"/>
          <p:cNvSpPr txBox="1"/>
          <p:nvPr>
            <p:ph idx="1" type="body"/>
          </p:nvPr>
        </p:nvSpPr>
        <p:spPr>
          <a:xfrm>
            <a:off x="311700" y="2121425"/>
            <a:ext cx="5334900" cy="9426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accent2"/>
              </a:buClr>
              <a:buSzPts val="1300"/>
              <a:buChar char="●"/>
              <a:defRPr>
                <a:solidFill>
                  <a:schemeClr val="accent2"/>
                </a:solidFill>
              </a:defRPr>
            </a:lvl1pPr>
            <a:lvl2pPr indent="-298450" lvl="1" marL="914400" algn="l">
              <a:lnSpc>
                <a:spcPct val="115000"/>
              </a:lnSpc>
              <a:spcBef>
                <a:spcPts val="0"/>
              </a:spcBef>
              <a:spcAft>
                <a:spcPts val="0"/>
              </a:spcAft>
              <a:buClr>
                <a:schemeClr val="accent2"/>
              </a:buClr>
              <a:buSzPts val="1100"/>
              <a:buChar char="○"/>
              <a:defRPr>
                <a:solidFill>
                  <a:schemeClr val="accent2"/>
                </a:solidFill>
              </a:defRPr>
            </a:lvl2pPr>
            <a:lvl3pPr indent="-298450" lvl="2" marL="1371600" algn="l">
              <a:lnSpc>
                <a:spcPct val="115000"/>
              </a:lnSpc>
              <a:spcBef>
                <a:spcPts val="0"/>
              </a:spcBef>
              <a:spcAft>
                <a:spcPts val="0"/>
              </a:spcAft>
              <a:buClr>
                <a:schemeClr val="accent2"/>
              </a:buClr>
              <a:buSzPts val="1100"/>
              <a:buChar char="■"/>
              <a:defRPr>
                <a:solidFill>
                  <a:schemeClr val="accent2"/>
                </a:solidFill>
              </a:defRPr>
            </a:lvl3pPr>
            <a:lvl4pPr indent="-298450" lvl="3" marL="1828800" algn="l">
              <a:lnSpc>
                <a:spcPct val="115000"/>
              </a:lnSpc>
              <a:spcBef>
                <a:spcPts val="0"/>
              </a:spcBef>
              <a:spcAft>
                <a:spcPts val="0"/>
              </a:spcAft>
              <a:buClr>
                <a:schemeClr val="accent2"/>
              </a:buClr>
              <a:buSzPts val="1100"/>
              <a:buChar char="●"/>
              <a:defRPr>
                <a:solidFill>
                  <a:schemeClr val="accent2"/>
                </a:solidFill>
              </a:defRPr>
            </a:lvl4pPr>
            <a:lvl5pPr indent="-298450" lvl="4" marL="2286000" algn="l">
              <a:lnSpc>
                <a:spcPct val="115000"/>
              </a:lnSpc>
              <a:spcBef>
                <a:spcPts val="0"/>
              </a:spcBef>
              <a:spcAft>
                <a:spcPts val="0"/>
              </a:spcAft>
              <a:buClr>
                <a:schemeClr val="accent2"/>
              </a:buClr>
              <a:buSzPts val="1100"/>
              <a:buChar char="○"/>
              <a:defRPr>
                <a:solidFill>
                  <a:schemeClr val="accent2"/>
                </a:solidFill>
              </a:defRPr>
            </a:lvl5pPr>
            <a:lvl6pPr indent="-298450" lvl="5" marL="2743200" algn="l">
              <a:lnSpc>
                <a:spcPct val="115000"/>
              </a:lnSpc>
              <a:spcBef>
                <a:spcPts val="0"/>
              </a:spcBef>
              <a:spcAft>
                <a:spcPts val="0"/>
              </a:spcAft>
              <a:buClr>
                <a:schemeClr val="accent2"/>
              </a:buClr>
              <a:buSzPts val="1100"/>
              <a:buChar char="■"/>
              <a:defRPr>
                <a:solidFill>
                  <a:schemeClr val="accent2"/>
                </a:solidFill>
              </a:defRPr>
            </a:lvl6pPr>
            <a:lvl7pPr indent="-298450" lvl="6" marL="3200400" algn="l">
              <a:lnSpc>
                <a:spcPct val="115000"/>
              </a:lnSpc>
              <a:spcBef>
                <a:spcPts val="0"/>
              </a:spcBef>
              <a:spcAft>
                <a:spcPts val="0"/>
              </a:spcAft>
              <a:buClr>
                <a:schemeClr val="accent2"/>
              </a:buClr>
              <a:buSzPts val="1100"/>
              <a:buChar char="●"/>
              <a:defRPr>
                <a:solidFill>
                  <a:schemeClr val="accent2"/>
                </a:solidFill>
              </a:defRPr>
            </a:lvl7pPr>
            <a:lvl8pPr indent="-298450" lvl="7" marL="3657600" algn="l">
              <a:lnSpc>
                <a:spcPct val="115000"/>
              </a:lnSpc>
              <a:spcBef>
                <a:spcPts val="0"/>
              </a:spcBef>
              <a:spcAft>
                <a:spcPts val="0"/>
              </a:spcAft>
              <a:buClr>
                <a:schemeClr val="accent2"/>
              </a:buClr>
              <a:buSzPts val="1100"/>
              <a:buChar char="○"/>
              <a:defRPr>
                <a:solidFill>
                  <a:schemeClr val="accent2"/>
                </a:solidFill>
              </a:defRPr>
            </a:lvl8pPr>
            <a:lvl9pPr indent="-298450" lvl="8" marL="4114800" algn="l">
              <a:lnSpc>
                <a:spcPct val="115000"/>
              </a:lnSpc>
              <a:spcBef>
                <a:spcPts val="0"/>
              </a:spcBef>
              <a:spcAft>
                <a:spcPts val="0"/>
              </a:spcAft>
              <a:buClr>
                <a:schemeClr val="accent2"/>
              </a:buClr>
              <a:buSzPts val="1100"/>
              <a:buChar char="■"/>
              <a:defRPr>
                <a:solidFill>
                  <a:schemeClr val="accent2"/>
                </a:solidFill>
              </a:defRPr>
            </a:lvl9pPr>
          </a:lstStyle>
          <a:p/>
        </p:txBody>
      </p:sp>
      <p:sp>
        <p:nvSpPr>
          <p:cNvPr id="57" name="Google Shape;57;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4" name="Shape 14"/>
        <p:cNvGrpSpPr/>
        <p:nvPr/>
      </p:nvGrpSpPr>
      <p:grpSpPr>
        <a:xfrm>
          <a:off x="0" y="0"/>
          <a:ext cx="0" cy="0"/>
          <a:chOff x="0" y="0"/>
          <a:chExt cx="0" cy="0"/>
        </a:xfrm>
      </p:grpSpPr>
      <p:sp>
        <p:nvSpPr>
          <p:cNvPr id="15" name="Google Shape;15;p18"/>
          <p:cNvSpPr txBox="1"/>
          <p:nvPr>
            <p:ph type="title"/>
          </p:nvPr>
        </p:nvSpPr>
        <p:spPr>
          <a:xfrm>
            <a:off x="311675" y="798600"/>
            <a:ext cx="6247800" cy="35463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16" name="Google Shape;16;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7" name="Shape 17"/>
        <p:cNvGrpSpPr/>
        <p:nvPr/>
      </p:nvGrpSpPr>
      <p:grpSpPr>
        <a:xfrm>
          <a:off x="0" y="0"/>
          <a:ext cx="0" cy="0"/>
          <a:chOff x="0" y="0"/>
          <a:chExt cx="0" cy="0"/>
        </a:xfrm>
      </p:grpSpPr>
      <p:sp>
        <p:nvSpPr>
          <p:cNvPr id="18" name="Google Shape;18;p19"/>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9" name="Google Shape;19;p19"/>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20" name="Google Shape;20;p19"/>
          <p:cNvSpPr txBox="1"/>
          <p:nvPr>
            <p:ph type="title"/>
          </p:nvPr>
        </p:nvSpPr>
        <p:spPr>
          <a:xfrm>
            <a:off x="311700" y="539725"/>
            <a:ext cx="8520600" cy="1282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21" name="Google Shape;21;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20"/>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0"/>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5" name="Google Shape;25;p20"/>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6" name="Google Shape;26;p20"/>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27" name="Google Shape;27;p20"/>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8" name="Google Shape;28;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21"/>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1"/>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32" name="Google Shape;32;p21"/>
          <p:cNvSpPr txBox="1"/>
          <p:nvPr>
            <p:ph idx="1" type="body"/>
          </p:nvPr>
        </p:nvSpPr>
        <p:spPr>
          <a:xfrm>
            <a:off x="311700" y="1505700"/>
            <a:ext cx="3999900" cy="3076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3" name="Google Shape;33;p21"/>
          <p:cNvSpPr txBox="1"/>
          <p:nvPr>
            <p:ph idx="2" type="body"/>
          </p:nvPr>
        </p:nvSpPr>
        <p:spPr>
          <a:xfrm>
            <a:off x="4832400" y="1505700"/>
            <a:ext cx="3999900" cy="3076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4" name="Google Shape;34;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22"/>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2"/>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38" name="Google Shape;3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sp>
        <p:nvSpPr>
          <p:cNvPr id="40" name="Google Shape;40;p23"/>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23"/>
          <p:cNvSpPr txBox="1"/>
          <p:nvPr>
            <p:ph type="title"/>
          </p:nvPr>
        </p:nvSpPr>
        <p:spPr>
          <a:xfrm>
            <a:off x="311725" y="500925"/>
            <a:ext cx="3127500" cy="1829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42" name="Google Shape;42;p23"/>
          <p:cNvSpPr txBox="1"/>
          <p:nvPr>
            <p:ph idx="1" type="body"/>
          </p:nvPr>
        </p:nvSpPr>
        <p:spPr>
          <a:xfrm>
            <a:off x="311700" y="2390650"/>
            <a:ext cx="3127500" cy="22980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accent2"/>
              </a:buClr>
              <a:buSzPts val="1300"/>
              <a:buChar char="●"/>
              <a:defRPr>
                <a:solidFill>
                  <a:schemeClr val="accent2"/>
                </a:solidFill>
              </a:defRPr>
            </a:lvl1pPr>
            <a:lvl2pPr indent="-298450" lvl="1" marL="914400" algn="l">
              <a:lnSpc>
                <a:spcPct val="115000"/>
              </a:lnSpc>
              <a:spcBef>
                <a:spcPts val="0"/>
              </a:spcBef>
              <a:spcAft>
                <a:spcPts val="0"/>
              </a:spcAft>
              <a:buClr>
                <a:schemeClr val="accent2"/>
              </a:buClr>
              <a:buSzPts val="1100"/>
              <a:buChar char="○"/>
              <a:defRPr>
                <a:solidFill>
                  <a:schemeClr val="accent2"/>
                </a:solidFill>
              </a:defRPr>
            </a:lvl2pPr>
            <a:lvl3pPr indent="-298450" lvl="2" marL="1371600" algn="l">
              <a:lnSpc>
                <a:spcPct val="115000"/>
              </a:lnSpc>
              <a:spcBef>
                <a:spcPts val="0"/>
              </a:spcBef>
              <a:spcAft>
                <a:spcPts val="0"/>
              </a:spcAft>
              <a:buClr>
                <a:schemeClr val="accent2"/>
              </a:buClr>
              <a:buSzPts val="1100"/>
              <a:buChar char="■"/>
              <a:defRPr>
                <a:solidFill>
                  <a:schemeClr val="accent2"/>
                </a:solidFill>
              </a:defRPr>
            </a:lvl3pPr>
            <a:lvl4pPr indent="-298450" lvl="3" marL="1828800" algn="l">
              <a:lnSpc>
                <a:spcPct val="115000"/>
              </a:lnSpc>
              <a:spcBef>
                <a:spcPts val="0"/>
              </a:spcBef>
              <a:spcAft>
                <a:spcPts val="0"/>
              </a:spcAft>
              <a:buClr>
                <a:schemeClr val="accent2"/>
              </a:buClr>
              <a:buSzPts val="1100"/>
              <a:buChar char="●"/>
              <a:defRPr>
                <a:solidFill>
                  <a:schemeClr val="accent2"/>
                </a:solidFill>
              </a:defRPr>
            </a:lvl4pPr>
            <a:lvl5pPr indent="-298450" lvl="4" marL="2286000" algn="l">
              <a:lnSpc>
                <a:spcPct val="115000"/>
              </a:lnSpc>
              <a:spcBef>
                <a:spcPts val="0"/>
              </a:spcBef>
              <a:spcAft>
                <a:spcPts val="0"/>
              </a:spcAft>
              <a:buClr>
                <a:schemeClr val="accent2"/>
              </a:buClr>
              <a:buSzPts val="1100"/>
              <a:buChar char="○"/>
              <a:defRPr>
                <a:solidFill>
                  <a:schemeClr val="accent2"/>
                </a:solidFill>
              </a:defRPr>
            </a:lvl5pPr>
            <a:lvl6pPr indent="-298450" lvl="5" marL="2743200" algn="l">
              <a:lnSpc>
                <a:spcPct val="115000"/>
              </a:lnSpc>
              <a:spcBef>
                <a:spcPts val="0"/>
              </a:spcBef>
              <a:spcAft>
                <a:spcPts val="0"/>
              </a:spcAft>
              <a:buClr>
                <a:schemeClr val="accent2"/>
              </a:buClr>
              <a:buSzPts val="1100"/>
              <a:buChar char="■"/>
              <a:defRPr>
                <a:solidFill>
                  <a:schemeClr val="accent2"/>
                </a:solidFill>
              </a:defRPr>
            </a:lvl6pPr>
            <a:lvl7pPr indent="-298450" lvl="6" marL="3200400" algn="l">
              <a:lnSpc>
                <a:spcPct val="115000"/>
              </a:lnSpc>
              <a:spcBef>
                <a:spcPts val="0"/>
              </a:spcBef>
              <a:spcAft>
                <a:spcPts val="0"/>
              </a:spcAft>
              <a:buClr>
                <a:schemeClr val="accent2"/>
              </a:buClr>
              <a:buSzPts val="1100"/>
              <a:buChar char="●"/>
              <a:defRPr>
                <a:solidFill>
                  <a:schemeClr val="accent2"/>
                </a:solidFill>
              </a:defRPr>
            </a:lvl7pPr>
            <a:lvl8pPr indent="-298450" lvl="7" marL="3657600" algn="l">
              <a:lnSpc>
                <a:spcPct val="115000"/>
              </a:lnSpc>
              <a:spcBef>
                <a:spcPts val="0"/>
              </a:spcBef>
              <a:spcAft>
                <a:spcPts val="0"/>
              </a:spcAft>
              <a:buClr>
                <a:schemeClr val="accent2"/>
              </a:buClr>
              <a:buSzPts val="1100"/>
              <a:buChar char="○"/>
              <a:defRPr>
                <a:solidFill>
                  <a:schemeClr val="accent2"/>
                </a:solidFill>
              </a:defRPr>
            </a:lvl8pPr>
            <a:lvl9pPr indent="-298450" lvl="8" marL="4114800" algn="l">
              <a:lnSpc>
                <a:spcPct val="115000"/>
              </a:lnSpc>
              <a:spcBef>
                <a:spcPts val="0"/>
              </a:spcBef>
              <a:spcAft>
                <a:spcPts val="0"/>
              </a:spcAft>
              <a:buClr>
                <a:schemeClr val="accent2"/>
              </a:buClr>
              <a:buSzPts val="1100"/>
              <a:buChar char="■"/>
              <a:defRPr>
                <a:solidFill>
                  <a:schemeClr val="accent2"/>
                </a:solidFill>
              </a:defRPr>
            </a:lvl9pPr>
          </a:lstStyle>
          <a:p/>
        </p:txBody>
      </p:sp>
      <p:sp>
        <p:nvSpPr>
          <p:cNvPr id="43" name="Google Shape;43;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24"/>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4"/>
          <p:cNvSpPr txBox="1"/>
          <p:nvPr>
            <p:ph type="title"/>
          </p:nvPr>
        </p:nvSpPr>
        <p:spPr>
          <a:xfrm>
            <a:off x="311300" y="500925"/>
            <a:ext cx="3704400" cy="2049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47" name="Google Shape;47;p24"/>
          <p:cNvSpPr txBox="1"/>
          <p:nvPr>
            <p:ph idx="1" type="subTitle"/>
          </p:nvPr>
        </p:nvSpPr>
        <p:spPr>
          <a:xfrm>
            <a:off x="304800" y="2626725"/>
            <a:ext cx="3704400" cy="926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accent2"/>
              </a:buClr>
              <a:buSzPts val="1600"/>
              <a:buNone/>
              <a:defRPr sz="1600">
                <a:solidFill>
                  <a:schemeClr val="accent2"/>
                </a:solidFill>
              </a:defRPr>
            </a:lvl1pPr>
            <a:lvl2pPr lvl="1" algn="l">
              <a:lnSpc>
                <a:spcPct val="100000"/>
              </a:lnSpc>
              <a:spcBef>
                <a:spcPts val="0"/>
              </a:spcBef>
              <a:spcAft>
                <a:spcPts val="0"/>
              </a:spcAft>
              <a:buClr>
                <a:schemeClr val="accent2"/>
              </a:buClr>
              <a:buSzPts val="1600"/>
              <a:buNone/>
              <a:defRPr sz="1600">
                <a:solidFill>
                  <a:schemeClr val="accent2"/>
                </a:solidFill>
              </a:defRPr>
            </a:lvl2pPr>
            <a:lvl3pPr lvl="2" algn="l">
              <a:lnSpc>
                <a:spcPct val="100000"/>
              </a:lnSpc>
              <a:spcBef>
                <a:spcPts val="0"/>
              </a:spcBef>
              <a:spcAft>
                <a:spcPts val="0"/>
              </a:spcAft>
              <a:buClr>
                <a:schemeClr val="accent2"/>
              </a:buClr>
              <a:buSzPts val="1600"/>
              <a:buNone/>
              <a:defRPr sz="1600">
                <a:solidFill>
                  <a:schemeClr val="accent2"/>
                </a:solidFill>
              </a:defRPr>
            </a:lvl3pPr>
            <a:lvl4pPr lvl="3" algn="l">
              <a:lnSpc>
                <a:spcPct val="100000"/>
              </a:lnSpc>
              <a:spcBef>
                <a:spcPts val="0"/>
              </a:spcBef>
              <a:spcAft>
                <a:spcPts val="0"/>
              </a:spcAft>
              <a:buClr>
                <a:schemeClr val="accent2"/>
              </a:buClr>
              <a:buSzPts val="1600"/>
              <a:buNone/>
              <a:defRPr sz="1600">
                <a:solidFill>
                  <a:schemeClr val="accent2"/>
                </a:solidFill>
              </a:defRPr>
            </a:lvl4pPr>
            <a:lvl5pPr lvl="4" algn="l">
              <a:lnSpc>
                <a:spcPct val="100000"/>
              </a:lnSpc>
              <a:spcBef>
                <a:spcPts val="0"/>
              </a:spcBef>
              <a:spcAft>
                <a:spcPts val="0"/>
              </a:spcAft>
              <a:buClr>
                <a:schemeClr val="accent2"/>
              </a:buClr>
              <a:buSzPts val="1600"/>
              <a:buNone/>
              <a:defRPr sz="1600">
                <a:solidFill>
                  <a:schemeClr val="accent2"/>
                </a:solidFill>
              </a:defRPr>
            </a:lvl5pPr>
            <a:lvl6pPr lvl="5" algn="l">
              <a:lnSpc>
                <a:spcPct val="100000"/>
              </a:lnSpc>
              <a:spcBef>
                <a:spcPts val="0"/>
              </a:spcBef>
              <a:spcAft>
                <a:spcPts val="0"/>
              </a:spcAft>
              <a:buClr>
                <a:schemeClr val="accent2"/>
              </a:buClr>
              <a:buSzPts val="1600"/>
              <a:buNone/>
              <a:defRPr sz="1600">
                <a:solidFill>
                  <a:schemeClr val="accent2"/>
                </a:solidFill>
              </a:defRPr>
            </a:lvl6pPr>
            <a:lvl7pPr lvl="6" algn="l">
              <a:lnSpc>
                <a:spcPct val="100000"/>
              </a:lnSpc>
              <a:spcBef>
                <a:spcPts val="0"/>
              </a:spcBef>
              <a:spcAft>
                <a:spcPts val="0"/>
              </a:spcAft>
              <a:buClr>
                <a:schemeClr val="accent2"/>
              </a:buClr>
              <a:buSzPts val="1600"/>
              <a:buNone/>
              <a:defRPr sz="1600">
                <a:solidFill>
                  <a:schemeClr val="accent2"/>
                </a:solidFill>
              </a:defRPr>
            </a:lvl7pPr>
            <a:lvl8pPr lvl="7" algn="l">
              <a:lnSpc>
                <a:spcPct val="100000"/>
              </a:lnSpc>
              <a:spcBef>
                <a:spcPts val="0"/>
              </a:spcBef>
              <a:spcAft>
                <a:spcPts val="0"/>
              </a:spcAft>
              <a:buClr>
                <a:schemeClr val="accent2"/>
              </a:buClr>
              <a:buSzPts val="1600"/>
              <a:buNone/>
              <a:defRPr sz="1600">
                <a:solidFill>
                  <a:schemeClr val="accent2"/>
                </a:solidFill>
              </a:defRPr>
            </a:lvl8pPr>
            <a:lvl9pPr lvl="8" algn="l">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24"/>
          <p:cNvSpPr txBox="1"/>
          <p:nvPr>
            <p:ph idx="2" type="body"/>
          </p:nvPr>
        </p:nvSpPr>
        <p:spPr>
          <a:xfrm>
            <a:off x="4879025" y="500925"/>
            <a:ext cx="3954000" cy="4111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49" name="Google Shape;49;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25"/>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25"/>
          <p:cNvSpPr txBox="1"/>
          <p:nvPr>
            <p:ph idx="1" type="body"/>
          </p:nvPr>
        </p:nvSpPr>
        <p:spPr>
          <a:xfrm>
            <a:off x="311700" y="4521400"/>
            <a:ext cx="7979400" cy="4605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1pPr>
            <a:lvl2pPr lvl="1"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2pPr>
            <a:lvl3pPr lvl="2"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3pPr>
            <a:lvl4pPr lvl="3"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4pPr>
            <a:lvl5pPr lvl="4"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5pPr>
            <a:lvl6pPr lvl="5"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6pPr>
            <a:lvl7pPr lvl="6"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7pPr>
            <a:lvl8pPr lvl="7"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8pPr>
            <a:lvl9pPr lvl="8"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9pPr>
          </a:lstStyle>
          <a:p/>
        </p:txBody>
      </p:sp>
      <p:sp>
        <p:nvSpPr>
          <p:cNvPr id="7" name="Google Shape;7;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dk2"/>
              </a:buClr>
              <a:buSzPts val="1300"/>
              <a:buFont typeface="Roboto"/>
              <a:buChar char="●"/>
              <a:defRPr b="0" i="0" sz="1300" u="none" cap="none" strike="noStrike">
                <a:solidFill>
                  <a:schemeClr val="dk2"/>
                </a:solidFill>
                <a:latin typeface="Roboto"/>
                <a:ea typeface="Roboto"/>
                <a:cs typeface="Roboto"/>
                <a:sym typeface="Roboto"/>
              </a:defRPr>
            </a:lvl1pPr>
            <a:lvl2pPr indent="-298450" lvl="1" marL="9144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2pPr>
            <a:lvl3pPr indent="-298450" lvl="2" marL="13716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3pPr>
            <a:lvl4pPr indent="-298450" lvl="3" marL="18288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4pPr>
            <a:lvl5pPr indent="-298450" lvl="4" marL="22860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5pPr>
            <a:lvl6pPr indent="-298450" lvl="5" marL="27432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6pPr>
            <a:lvl7pPr indent="-298450" lvl="6" marL="32004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7pPr>
            <a:lvl8pPr indent="-298450" lvl="7" marL="36576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8pPr>
            <a:lvl9pPr indent="-298450" lvl="8" marL="41148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9pPr>
          </a:lstStyle>
          <a:p/>
        </p:txBody>
      </p:sp>
      <p:sp>
        <p:nvSpPr>
          <p:cNvPr id="8" name="Google Shape;8;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rpubs.com/alnuaimi107/Wildfire_project" TargetMode="External"/><Relationship Id="rId4" Type="http://schemas.openxmlformats.org/officeDocument/2006/relationships/image" Target="../media/image19.png"/><Relationship Id="rId5" Type="http://schemas.openxmlformats.org/officeDocument/2006/relationships/image" Target="../media/image4.png"/><Relationship Id="rId6" Type="http://schemas.openxmlformats.org/officeDocument/2006/relationships/image" Target="../media/image22.png"/><Relationship Id="rId7"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21.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6.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rpubs.com/BKlein1812/981296"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data-nifc.opendata.arcgis.com" TargetMode="External"/><Relationship Id="rId4" Type="http://schemas.openxmlformats.org/officeDocument/2006/relationships/hyperlink" Target="https://public.tfswildfires.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63" name="Shape 63"/>
        <p:cNvGrpSpPr/>
        <p:nvPr/>
      </p:nvGrpSpPr>
      <p:grpSpPr>
        <a:xfrm>
          <a:off x="0" y="0"/>
          <a:ext cx="0" cy="0"/>
          <a:chOff x="0" y="0"/>
          <a:chExt cx="0" cy="0"/>
        </a:xfrm>
      </p:grpSpPr>
      <p:sp>
        <p:nvSpPr>
          <p:cNvPr id="64" name="Google Shape;64;p1"/>
          <p:cNvSpPr txBox="1"/>
          <p:nvPr>
            <p:ph type="ctrTitle"/>
          </p:nvPr>
        </p:nvSpPr>
        <p:spPr>
          <a:xfrm>
            <a:off x="311700" y="539725"/>
            <a:ext cx="8520600" cy="1282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800"/>
              </a:spcBef>
              <a:spcAft>
                <a:spcPts val="600"/>
              </a:spcAft>
              <a:buSzPts val="3600"/>
              <a:buNone/>
            </a:pPr>
            <a:r>
              <a:rPr b="0" lang="en" sz="3000">
                <a:solidFill>
                  <a:schemeClr val="dk1"/>
                </a:solidFill>
                <a:latin typeface="Arial"/>
                <a:ea typeface="Arial"/>
                <a:cs typeface="Arial"/>
                <a:sym typeface="Arial"/>
              </a:rPr>
              <a:t>Wildfire Data Analysis &amp; Visualization</a:t>
            </a:r>
            <a:endParaRPr sz="5600">
              <a:solidFill>
                <a:schemeClr val="dk1"/>
              </a:solidFill>
            </a:endParaRPr>
          </a:p>
        </p:txBody>
      </p:sp>
      <p:sp>
        <p:nvSpPr>
          <p:cNvPr id="65" name="Google Shape;65;p1"/>
          <p:cNvSpPr txBox="1"/>
          <p:nvPr>
            <p:ph idx="1" type="subTitle"/>
          </p:nvPr>
        </p:nvSpPr>
        <p:spPr>
          <a:xfrm>
            <a:off x="311700" y="1878560"/>
            <a:ext cx="4242600" cy="738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600"/>
              <a:buNone/>
            </a:pPr>
            <a:r>
              <a:rPr lang="en"/>
              <a:t>By team 1 ( Abdullatif &amp; Ben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descr="Graphical user interface, text, application, email&#10;&#10;Description automatically generated" id="159" name="Google Shape;159;p32"/>
          <p:cNvPicPr preferRelativeResize="0"/>
          <p:nvPr/>
        </p:nvPicPr>
        <p:blipFill rotWithShape="1">
          <a:blip r:embed="rId3">
            <a:alphaModFix/>
          </a:blip>
          <a:srcRect b="0" l="0" r="0" t="0"/>
          <a:stretch/>
        </p:blipFill>
        <p:spPr>
          <a:xfrm>
            <a:off x="846738" y="1617478"/>
            <a:ext cx="7196069" cy="2429641"/>
          </a:xfrm>
          <a:prstGeom prst="rect">
            <a:avLst/>
          </a:prstGeom>
          <a:noFill/>
          <a:ln>
            <a:noFill/>
          </a:ln>
        </p:spPr>
      </p:pic>
      <p:sp>
        <p:nvSpPr>
          <p:cNvPr id="160" name="Google Shape;160;p32"/>
          <p:cNvSpPr txBox="1"/>
          <p:nvPr>
            <p:ph type="title"/>
          </p:nvPr>
        </p:nvSpPr>
        <p:spPr>
          <a:xfrm>
            <a:off x="209075" y="0"/>
            <a:ext cx="8520600" cy="12825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600"/>
              <a:buNone/>
            </a:pPr>
            <a:r>
              <a:rPr lang="en"/>
              <a:t>Model Evaluation </a:t>
            </a:r>
            <a:r>
              <a:rPr lang="en" sz="2000"/>
              <a:t>(First Model)</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3"/>
          <p:cNvSpPr txBox="1"/>
          <p:nvPr>
            <p:ph type="title"/>
          </p:nvPr>
        </p:nvSpPr>
        <p:spPr>
          <a:xfrm>
            <a:off x="209075" y="0"/>
            <a:ext cx="8520600" cy="12825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600"/>
              <a:buNone/>
            </a:pPr>
            <a:r>
              <a:rPr lang="en"/>
              <a:t>Visualization </a:t>
            </a:r>
            <a:r>
              <a:rPr lang="en" sz="2000"/>
              <a:t>(First Model)</a:t>
            </a:r>
            <a:endParaRPr/>
          </a:p>
        </p:txBody>
      </p:sp>
      <p:sp>
        <p:nvSpPr>
          <p:cNvPr id="166" name="Google Shape;166;p33"/>
          <p:cNvSpPr txBox="1"/>
          <p:nvPr/>
        </p:nvSpPr>
        <p:spPr>
          <a:xfrm>
            <a:off x="209075" y="1085583"/>
            <a:ext cx="8020525" cy="1569630"/>
          </a:xfrm>
          <a:prstGeom prst="rect">
            <a:avLst/>
          </a:prstGeom>
          <a:noFill/>
          <a:ln>
            <a:noFill/>
          </a:ln>
        </p:spPr>
        <p:txBody>
          <a:bodyPr anchorCtr="0" anchor="t" bIns="91425" lIns="91425" spcFirstLastPara="1" rIns="91425" wrap="square" tIns="91425">
            <a:spAutoFit/>
          </a:bodyPr>
          <a:lstStyle/>
          <a:p>
            <a:pPr indent="-285750" lvl="0" marL="285750" marR="0" rtl="0" algn="l">
              <a:lnSpc>
                <a:spcPct val="100000"/>
              </a:lnSpc>
              <a:spcBef>
                <a:spcPts val="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We used “flexdashboard” to visualize the results : </a:t>
            </a:r>
            <a:endParaRPr b="0" i="0" sz="1400" u="none" cap="none" strike="noStrike">
              <a:solidFill>
                <a:srgbClr val="000000"/>
              </a:solidFill>
              <a:latin typeface="Arial"/>
              <a:ea typeface="Arial"/>
              <a:cs typeface="Arial"/>
              <a:sym typeface="Arial"/>
            </a:endParaRPr>
          </a:p>
          <a:p>
            <a:pPr indent="-184150" lvl="0" marL="28575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 sz="1600" u="sng" cap="none" strike="noStrike">
                <a:solidFill>
                  <a:srgbClr val="000000"/>
                </a:solidFill>
                <a:latin typeface="Arial"/>
                <a:ea typeface="Arial"/>
                <a:cs typeface="Arial"/>
                <a:sym typeface="Arial"/>
                <a:hlinkClick r:id="rId3">
                  <a:extLst>
                    <a:ext uri="{A12FA001-AC4F-418D-AE19-62706E023703}">
                      <ahyp:hlinkClr val="tx"/>
                    </a:ext>
                  </a:extLst>
                </a:hlinkClick>
              </a:rPr>
              <a:t>https://rpubs.com/alnuaimi107/Wildfire_project</a:t>
            </a:r>
            <a:endParaRPr b="0" i="0" sz="1600" u="none" cap="none" strike="noStrike">
              <a:solidFill>
                <a:srgbClr val="000000"/>
              </a:solidFill>
              <a:latin typeface="Arial"/>
              <a:ea typeface="Arial"/>
              <a:cs typeface="Arial"/>
              <a:sym typeface="Arial"/>
            </a:endParaRPr>
          </a:p>
          <a:p>
            <a:pPr indent="-184150" lvl="0" marL="28575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203200" lvl="0" marL="28575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a:p>
            <a:pPr indent="-203200" lvl="0" marL="28575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pic>
        <p:nvPicPr>
          <p:cNvPr id="167" name="Google Shape;167;p33"/>
          <p:cNvPicPr preferRelativeResize="0"/>
          <p:nvPr/>
        </p:nvPicPr>
        <p:blipFill rotWithShape="1">
          <a:blip r:embed="rId4">
            <a:alphaModFix/>
          </a:blip>
          <a:srcRect b="0" l="0" r="0" t="0"/>
          <a:stretch/>
        </p:blipFill>
        <p:spPr>
          <a:xfrm>
            <a:off x="22644" y="2528070"/>
            <a:ext cx="3029241" cy="2081158"/>
          </a:xfrm>
          <a:prstGeom prst="rect">
            <a:avLst/>
          </a:prstGeom>
          <a:noFill/>
          <a:ln>
            <a:noFill/>
          </a:ln>
        </p:spPr>
      </p:pic>
      <p:pic>
        <p:nvPicPr>
          <p:cNvPr id="168" name="Google Shape;168;p33"/>
          <p:cNvPicPr preferRelativeResize="0"/>
          <p:nvPr/>
        </p:nvPicPr>
        <p:blipFill rotWithShape="1">
          <a:blip r:embed="rId5">
            <a:alphaModFix/>
          </a:blip>
          <a:srcRect b="0" l="0" r="0" t="0"/>
          <a:stretch/>
        </p:blipFill>
        <p:spPr>
          <a:xfrm>
            <a:off x="7873484" y="317379"/>
            <a:ext cx="856191" cy="991755"/>
          </a:xfrm>
          <a:prstGeom prst="rect">
            <a:avLst/>
          </a:prstGeom>
          <a:noFill/>
          <a:ln>
            <a:noFill/>
          </a:ln>
        </p:spPr>
      </p:pic>
      <p:pic>
        <p:nvPicPr>
          <p:cNvPr id="169" name="Google Shape;169;p33"/>
          <p:cNvPicPr preferRelativeResize="0"/>
          <p:nvPr/>
        </p:nvPicPr>
        <p:blipFill rotWithShape="1">
          <a:blip r:embed="rId6">
            <a:alphaModFix/>
          </a:blip>
          <a:srcRect b="0" l="0" r="0" t="0"/>
          <a:stretch/>
        </p:blipFill>
        <p:spPr>
          <a:xfrm>
            <a:off x="3111837" y="2528069"/>
            <a:ext cx="3018965" cy="2081159"/>
          </a:xfrm>
          <a:prstGeom prst="rect">
            <a:avLst/>
          </a:prstGeom>
          <a:noFill/>
          <a:ln>
            <a:noFill/>
          </a:ln>
        </p:spPr>
      </p:pic>
      <p:pic>
        <p:nvPicPr>
          <p:cNvPr id="170" name="Google Shape;170;p33"/>
          <p:cNvPicPr preferRelativeResize="0"/>
          <p:nvPr/>
        </p:nvPicPr>
        <p:blipFill rotWithShape="1">
          <a:blip r:embed="rId7">
            <a:alphaModFix/>
          </a:blip>
          <a:srcRect b="0" l="0" r="0" t="0"/>
          <a:stretch/>
        </p:blipFill>
        <p:spPr>
          <a:xfrm>
            <a:off x="6178857" y="2537759"/>
            <a:ext cx="2931556" cy="202322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1b06fff6f64_3_51"/>
          <p:cNvSpPr txBox="1"/>
          <p:nvPr>
            <p:ph type="title"/>
          </p:nvPr>
        </p:nvSpPr>
        <p:spPr>
          <a:xfrm>
            <a:off x="311675" y="798600"/>
            <a:ext cx="8231434" cy="35463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600"/>
              <a:buNone/>
            </a:pPr>
            <a:r>
              <a:rPr lang="en"/>
              <a:t>GAM - Generalized Additive Model</a:t>
            </a:r>
            <a:endParaRPr/>
          </a:p>
        </p:txBody>
      </p:sp>
      <p:sp>
        <p:nvSpPr>
          <p:cNvPr id="176" name="Google Shape;176;g1b06fff6f64_3_51"/>
          <p:cNvSpPr txBox="1"/>
          <p:nvPr/>
        </p:nvSpPr>
        <p:spPr>
          <a:xfrm>
            <a:off x="209075" y="0"/>
            <a:ext cx="8520600" cy="1282500"/>
          </a:xfrm>
          <a:prstGeom prst="rect">
            <a:avLst/>
          </a:prstGeom>
          <a:noFill/>
          <a:ln>
            <a:noFill/>
          </a:ln>
        </p:spPr>
        <p:txBody>
          <a:bodyPr anchorCtr="0" anchor="ctr" bIns="91425" lIns="91425" spcFirstLastPara="1" rIns="91425" wrap="square" tIns="91425">
            <a:normAutofit/>
          </a:bodyPr>
          <a:lstStyle/>
          <a:p>
            <a:pPr indent="0" lvl="0" marL="0" marR="0" rtl="0" algn="l">
              <a:lnSpc>
                <a:spcPct val="100000"/>
              </a:lnSpc>
              <a:spcBef>
                <a:spcPts val="0"/>
              </a:spcBef>
              <a:spcAft>
                <a:spcPts val="0"/>
              </a:spcAft>
              <a:buClr>
                <a:schemeClr val="accent1"/>
              </a:buClr>
              <a:buSzPts val="3600"/>
              <a:buFont typeface="Merriweather"/>
              <a:buNone/>
            </a:pPr>
            <a:r>
              <a:rPr b="0" i="0" lang="en" sz="3600" u="none" cap="none" strike="noStrike">
                <a:solidFill>
                  <a:schemeClr val="accent1"/>
                </a:solidFill>
                <a:latin typeface="Merriweather"/>
                <a:ea typeface="Merriweather"/>
                <a:cs typeface="Merriweather"/>
                <a:sym typeface="Merriweather"/>
              </a:rPr>
              <a:t>Second Model</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4"/>
          <p:cNvSpPr txBox="1"/>
          <p:nvPr/>
        </p:nvSpPr>
        <p:spPr>
          <a:xfrm>
            <a:off x="535475" y="1111525"/>
            <a:ext cx="7867800" cy="5033400"/>
          </a:xfrm>
          <a:prstGeom prst="rect">
            <a:avLst/>
          </a:prstGeom>
          <a:noFill/>
          <a:ln>
            <a:noFill/>
          </a:ln>
        </p:spPr>
        <p:txBody>
          <a:bodyPr anchorCtr="0" anchor="ctr" bIns="91425" lIns="91425" spcFirstLastPara="1" rIns="91425" wrap="square" tIns="91425">
            <a:spAutoFit/>
          </a:bodyPr>
          <a:lstStyle/>
          <a:p>
            <a:pPr indent="-361950" lvl="0" marL="457200" marR="0" rtl="0" algn="l">
              <a:lnSpc>
                <a:spcPct val="100000"/>
              </a:lnSpc>
              <a:spcBef>
                <a:spcPts val="0"/>
              </a:spcBef>
              <a:spcAft>
                <a:spcPts val="0"/>
              </a:spcAft>
              <a:buClr>
                <a:srgbClr val="000000"/>
              </a:buClr>
              <a:buSzPts val="2100"/>
              <a:buFont typeface="Roboto"/>
              <a:buChar char="●"/>
            </a:pPr>
            <a:r>
              <a:rPr b="0" i="0" lang="en" sz="2100" u="none" cap="none" strike="noStrike">
                <a:solidFill>
                  <a:srgbClr val="000000"/>
                </a:solidFill>
                <a:latin typeface="Roboto"/>
                <a:ea typeface="Roboto"/>
                <a:cs typeface="Roboto"/>
                <a:sym typeface="Roboto"/>
              </a:rPr>
              <a:t>Decided on a Non-Gaussian Spatio-Temporal Model for Prediction.</a:t>
            </a:r>
            <a:endParaRPr b="0" i="0" sz="2100" u="none" cap="none" strike="noStrike">
              <a:solidFill>
                <a:srgbClr val="000000"/>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Roboto"/>
              <a:ea typeface="Roboto"/>
              <a:cs typeface="Roboto"/>
              <a:sym typeface="Roboto"/>
            </a:endParaRPr>
          </a:p>
          <a:p>
            <a:pPr indent="-361950" lvl="0" marL="457200" marR="0" rtl="0" algn="l">
              <a:lnSpc>
                <a:spcPct val="100000"/>
              </a:lnSpc>
              <a:spcBef>
                <a:spcPts val="0"/>
              </a:spcBef>
              <a:spcAft>
                <a:spcPts val="0"/>
              </a:spcAft>
              <a:buClr>
                <a:srgbClr val="000000"/>
              </a:buClr>
              <a:buSzPts val="2100"/>
              <a:buFont typeface="Roboto"/>
              <a:buChar char="●"/>
            </a:pPr>
            <a:r>
              <a:rPr b="0" i="0" lang="en" sz="2100" u="none" cap="none" strike="noStrike">
                <a:solidFill>
                  <a:srgbClr val="000000"/>
                </a:solidFill>
                <a:latin typeface="Roboto"/>
                <a:ea typeface="Roboto"/>
                <a:cs typeface="Roboto"/>
                <a:sym typeface="Roboto"/>
              </a:rPr>
              <a:t>We create this using a Generalized Additive Model (GAM) in R</a:t>
            </a:r>
            <a:endParaRPr b="0" i="0" sz="2100" u="none" cap="none" strike="noStrike">
              <a:solidFill>
                <a:srgbClr val="000000"/>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Roboto"/>
              <a:ea typeface="Roboto"/>
              <a:cs typeface="Roboto"/>
              <a:sym typeface="Roboto"/>
            </a:endParaRPr>
          </a:p>
          <a:p>
            <a:pPr indent="-361950" lvl="0" marL="457200" marR="0" rtl="0" algn="l">
              <a:lnSpc>
                <a:spcPct val="100000"/>
              </a:lnSpc>
              <a:spcBef>
                <a:spcPts val="0"/>
              </a:spcBef>
              <a:spcAft>
                <a:spcPts val="0"/>
              </a:spcAft>
              <a:buClr>
                <a:srgbClr val="000000"/>
              </a:buClr>
              <a:buSzPts val="2100"/>
              <a:buFont typeface="Roboto"/>
              <a:buChar char="●"/>
            </a:pPr>
            <a:r>
              <a:rPr b="0" i="0" lang="en" sz="2100" u="none" cap="none" strike="noStrike">
                <a:solidFill>
                  <a:srgbClr val="000000"/>
                </a:solidFill>
                <a:latin typeface="Roboto"/>
                <a:ea typeface="Roboto"/>
                <a:cs typeface="Roboto"/>
                <a:sym typeface="Roboto"/>
              </a:rPr>
              <a:t>These are similar to GLMs but have additive components: </a:t>
            </a:r>
            <a:r>
              <a:rPr b="1" i="0" lang="en" sz="2100" u="none" cap="none" strike="noStrike">
                <a:solidFill>
                  <a:srgbClr val="000000"/>
                </a:solidFill>
                <a:latin typeface="Roboto"/>
                <a:ea typeface="Roboto"/>
                <a:cs typeface="Roboto"/>
                <a:sym typeface="Roboto"/>
              </a:rPr>
              <a:t>(smoothing functions (splines) of the covariates (Lon, Lat, Time)</a:t>
            </a:r>
            <a:r>
              <a:rPr b="0" i="0" lang="en" sz="2100" u="none" cap="none" strike="noStrike">
                <a:solidFill>
                  <a:srgbClr val="000000"/>
                </a:solidFill>
                <a:latin typeface="Roboto"/>
                <a:ea typeface="Roboto"/>
                <a:cs typeface="Roboto"/>
                <a:sym typeface="Roboto"/>
              </a:rPr>
              <a:t>.</a:t>
            </a:r>
            <a:endParaRPr b="0" i="0" sz="2100" u="none" cap="none" strike="noStrike">
              <a:solidFill>
                <a:srgbClr val="000000"/>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Roboto"/>
              <a:ea typeface="Roboto"/>
              <a:cs typeface="Roboto"/>
              <a:sym typeface="Roboto"/>
            </a:endParaRPr>
          </a:p>
          <a:p>
            <a:pPr indent="-361950" lvl="0" marL="457200" marR="0" rtl="0" algn="l">
              <a:lnSpc>
                <a:spcPct val="100000"/>
              </a:lnSpc>
              <a:spcBef>
                <a:spcPts val="0"/>
              </a:spcBef>
              <a:spcAft>
                <a:spcPts val="0"/>
              </a:spcAft>
              <a:buClr>
                <a:srgbClr val="000000"/>
              </a:buClr>
              <a:buSzPts val="2100"/>
              <a:buFont typeface="Roboto"/>
              <a:buChar char="●"/>
            </a:pPr>
            <a:r>
              <a:rPr b="0" i="0" lang="en" sz="2100" u="none" cap="none" strike="noStrike">
                <a:solidFill>
                  <a:srgbClr val="000000"/>
                </a:solidFill>
                <a:latin typeface="Roboto"/>
                <a:ea typeface="Roboto"/>
                <a:cs typeface="Roboto"/>
                <a:sym typeface="Roboto"/>
              </a:rPr>
              <a:t>The data is shaped as Negative-Binomial for usage in the GAM model.</a:t>
            </a:r>
            <a:endParaRPr b="0" i="0" sz="2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Roboto"/>
              <a:ea typeface="Roboto"/>
              <a:cs typeface="Roboto"/>
              <a:sym typeface="Roboto"/>
            </a:endParaRPr>
          </a:p>
        </p:txBody>
      </p:sp>
      <p:sp>
        <p:nvSpPr>
          <p:cNvPr id="182" name="Google Shape;182;p34"/>
          <p:cNvSpPr txBox="1"/>
          <p:nvPr/>
        </p:nvSpPr>
        <p:spPr>
          <a:xfrm>
            <a:off x="209075" y="0"/>
            <a:ext cx="8520600" cy="1282500"/>
          </a:xfrm>
          <a:prstGeom prst="rect">
            <a:avLst/>
          </a:prstGeom>
          <a:noFill/>
          <a:ln>
            <a:noFill/>
          </a:ln>
        </p:spPr>
        <p:txBody>
          <a:bodyPr anchorCtr="0" anchor="ctr" bIns="91425" lIns="91425" spcFirstLastPara="1" rIns="91425" wrap="square" tIns="91425">
            <a:normAutofit/>
          </a:bodyPr>
          <a:lstStyle/>
          <a:p>
            <a:pPr indent="0" lvl="0" marL="0" marR="0" rtl="0" algn="l">
              <a:lnSpc>
                <a:spcPct val="100000"/>
              </a:lnSpc>
              <a:spcBef>
                <a:spcPts val="0"/>
              </a:spcBef>
              <a:spcAft>
                <a:spcPts val="0"/>
              </a:spcAft>
              <a:buClr>
                <a:schemeClr val="accent1"/>
              </a:buClr>
              <a:buSzPts val="3600"/>
              <a:buFont typeface="Merriweather"/>
              <a:buNone/>
            </a:pPr>
            <a:r>
              <a:rPr b="0" i="0" lang="en" sz="3600" u="none" cap="none" strike="noStrike">
                <a:solidFill>
                  <a:schemeClr val="accent1"/>
                </a:solidFill>
                <a:latin typeface="Merriweather"/>
                <a:ea typeface="Merriweather"/>
                <a:cs typeface="Merriweather"/>
                <a:sym typeface="Merriweather"/>
              </a:rPr>
              <a:t>Data Modeling </a:t>
            </a:r>
            <a:r>
              <a:rPr b="0" i="0" lang="en" sz="2000" u="none" cap="none" strike="noStrike">
                <a:solidFill>
                  <a:schemeClr val="accent1"/>
                </a:solidFill>
                <a:latin typeface="Merriweather"/>
                <a:ea typeface="Merriweather"/>
                <a:cs typeface="Merriweather"/>
                <a:sym typeface="Merriweather"/>
              </a:rPr>
              <a:t>(GAM Model)</a:t>
            </a:r>
            <a:endParaRPr b="0" i="0" sz="3600" u="none" cap="none" strike="noStrike">
              <a:solidFill>
                <a:schemeClr val="accent1"/>
              </a:solidFill>
              <a:latin typeface="Merriweather"/>
              <a:ea typeface="Merriweather"/>
              <a:cs typeface="Merriweather"/>
              <a:sym typeface="Merriweathe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5"/>
          <p:cNvSpPr txBox="1"/>
          <p:nvPr/>
        </p:nvSpPr>
        <p:spPr>
          <a:xfrm>
            <a:off x="1483075" y="2029150"/>
            <a:ext cx="6750900" cy="3140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0"/>
              </a:spcAft>
              <a:buClr>
                <a:srgbClr val="000000"/>
              </a:buClr>
              <a:buSzPts val="1600"/>
              <a:buFont typeface="Roboto"/>
              <a:buChar char="-"/>
            </a:pPr>
            <a:r>
              <a:rPr b="0" i="0" lang="en" sz="1600" u="none" cap="none" strike="noStrike">
                <a:solidFill>
                  <a:srgbClr val="000000"/>
                </a:solidFill>
                <a:latin typeface="Roboto"/>
                <a:ea typeface="Roboto"/>
                <a:cs typeface="Roboto"/>
                <a:sym typeface="Roboto"/>
              </a:rPr>
              <a:t>Prediction link function for </a:t>
            </a:r>
            <a:r>
              <a:rPr b="1" i="0" lang="en" sz="1600" u="none" cap="none" strike="noStrike">
                <a:solidFill>
                  <a:srgbClr val="000000"/>
                </a:solidFill>
                <a:latin typeface="Roboto"/>
                <a:ea typeface="Roboto"/>
                <a:cs typeface="Roboto"/>
                <a:sym typeface="Roboto"/>
              </a:rPr>
              <a:t>Longitude, Latitude, and Time</a:t>
            </a:r>
            <a:r>
              <a:rPr b="0" i="0" lang="en" sz="1600" u="none" cap="none" strike="noStrike">
                <a:solidFill>
                  <a:srgbClr val="000000"/>
                </a:solidFill>
                <a:latin typeface="Roboto"/>
                <a:ea typeface="Roboto"/>
                <a:cs typeface="Roboto"/>
                <a:sym typeface="Roboto"/>
              </a:rPr>
              <a:t> (Both YRs and Months) - The Response Y is </a:t>
            </a:r>
            <a:r>
              <a:rPr b="1" i="0" lang="en" sz="1600" u="none" cap="none" strike="noStrike">
                <a:solidFill>
                  <a:srgbClr val="000000"/>
                </a:solidFill>
                <a:latin typeface="Roboto"/>
                <a:ea typeface="Roboto"/>
                <a:cs typeface="Roboto"/>
                <a:sym typeface="Roboto"/>
              </a:rPr>
              <a:t>Time Spent Extinguishing the Fire</a:t>
            </a:r>
            <a:endParaRPr b="1" i="0" sz="1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700"/>
              <a:buFont typeface="Arial"/>
              <a:buNone/>
            </a:pPr>
            <a:r>
              <a:t/>
            </a:r>
            <a:endParaRPr b="0" i="0" sz="1600" u="none" cap="none" strike="noStrike">
              <a:solidFill>
                <a:srgbClr val="000000"/>
              </a:solidFill>
              <a:latin typeface="Roboto"/>
              <a:ea typeface="Roboto"/>
              <a:cs typeface="Roboto"/>
              <a:sym typeface="Roboto"/>
            </a:endParaRPr>
          </a:p>
          <a:p>
            <a:pPr indent="-330200" lvl="0" marL="457200" marR="0" rtl="0" algn="l">
              <a:lnSpc>
                <a:spcPct val="100000"/>
              </a:lnSpc>
              <a:spcBef>
                <a:spcPts val="0"/>
              </a:spcBef>
              <a:spcAft>
                <a:spcPts val="0"/>
              </a:spcAft>
              <a:buClr>
                <a:srgbClr val="000000"/>
              </a:buClr>
              <a:buSzPts val="1600"/>
              <a:buFont typeface="Roboto"/>
              <a:buChar char="-"/>
            </a:pPr>
            <a:r>
              <a:rPr b="0" i="0" lang="en" sz="1600" u="none" cap="none" strike="noStrike">
                <a:solidFill>
                  <a:srgbClr val="000000"/>
                </a:solidFill>
                <a:latin typeface="Roboto"/>
                <a:ea typeface="Roboto"/>
                <a:cs typeface="Roboto"/>
                <a:sym typeface="Roboto"/>
              </a:rPr>
              <a:t>Spatio-Temporal Intercept</a:t>
            </a:r>
            <a:endParaRPr b="1" i="0" sz="1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700"/>
              <a:buFont typeface="Arial"/>
              <a:buNone/>
            </a:pPr>
            <a:r>
              <a:t/>
            </a:r>
            <a:endParaRPr b="0" i="0" sz="1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700"/>
              <a:buFont typeface="Arial"/>
              <a:buNone/>
            </a:pPr>
            <a:r>
              <a:t/>
            </a:r>
            <a:endParaRPr b="0" i="0" sz="1600" u="none" cap="none" strike="noStrike">
              <a:solidFill>
                <a:srgbClr val="000000"/>
              </a:solidFill>
              <a:latin typeface="Roboto"/>
              <a:ea typeface="Roboto"/>
              <a:cs typeface="Roboto"/>
              <a:sym typeface="Roboto"/>
            </a:endParaRPr>
          </a:p>
          <a:p>
            <a:pPr indent="-330200" lvl="0" marL="914400" marR="0" rtl="0" algn="l">
              <a:lnSpc>
                <a:spcPct val="100000"/>
              </a:lnSpc>
              <a:spcBef>
                <a:spcPts val="0"/>
              </a:spcBef>
              <a:spcAft>
                <a:spcPts val="0"/>
              </a:spcAft>
              <a:buClr>
                <a:srgbClr val="000000"/>
              </a:buClr>
              <a:buSzPts val="1600"/>
              <a:buFont typeface="Roboto"/>
              <a:buChar char="-"/>
            </a:pPr>
            <a:r>
              <a:rPr b="0" i="0" lang="en" sz="1600" u="none" cap="none" strike="noStrike">
                <a:solidFill>
                  <a:srgbClr val="000000"/>
                </a:solidFill>
                <a:latin typeface="Roboto"/>
                <a:ea typeface="Roboto"/>
                <a:cs typeface="Roboto"/>
                <a:sym typeface="Roboto"/>
              </a:rPr>
              <a:t>Smoothing function for Splines in terms of covariates for </a:t>
            </a:r>
            <a:r>
              <a:rPr b="1" i="0" lang="en" sz="1600" u="none" cap="none" strike="noStrike">
                <a:solidFill>
                  <a:srgbClr val="000000"/>
                </a:solidFill>
                <a:latin typeface="Roboto"/>
                <a:ea typeface="Roboto"/>
                <a:cs typeface="Roboto"/>
                <a:sym typeface="Roboto"/>
              </a:rPr>
              <a:t>Longitude, Latitude, and Time </a:t>
            </a:r>
            <a:r>
              <a:rPr b="0" i="0" lang="en" sz="1600" u="none" cap="none" strike="noStrike">
                <a:solidFill>
                  <a:srgbClr val="000000"/>
                </a:solidFill>
                <a:latin typeface="Roboto"/>
                <a:ea typeface="Roboto"/>
                <a:cs typeface="Roboto"/>
                <a:sym typeface="Roboto"/>
              </a:rPr>
              <a:t>(space and time)</a:t>
            </a:r>
            <a:endParaRPr b="0" i="0" sz="1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700"/>
              <a:buFont typeface="Arial"/>
              <a:buNone/>
            </a:pPr>
            <a:r>
              <a:t/>
            </a:r>
            <a:endParaRPr b="0" i="0" sz="1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700"/>
              <a:buFont typeface="Arial"/>
              <a:buNone/>
            </a:pPr>
            <a:r>
              <a:t/>
            </a:r>
            <a:endParaRPr b="0" i="0" sz="1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700"/>
              <a:buFont typeface="Arial"/>
              <a:buNone/>
            </a:pPr>
            <a:r>
              <a:t/>
            </a:r>
            <a:endParaRPr b="0" i="0" sz="1600" u="none" cap="none" strike="noStrike">
              <a:solidFill>
                <a:srgbClr val="000000"/>
              </a:solidFill>
              <a:latin typeface="Roboto"/>
              <a:ea typeface="Roboto"/>
              <a:cs typeface="Roboto"/>
              <a:sym typeface="Roboto"/>
            </a:endParaRPr>
          </a:p>
          <a:p>
            <a:pPr indent="-330200" lvl="0" marL="457200" marR="0" rtl="0" algn="l">
              <a:lnSpc>
                <a:spcPct val="100000"/>
              </a:lnSpc>
              <a:spcBef>
                <a:spcPts val="0"/>
              </a:spcBef>
              <a:spcAft>
                <a:spcPts val="0"/>
              </a:spcAft>
              <a:buClr>
                <a:srgbClr val="000000"/>
              </a:buClr>
              <a:buSzPts val="1600"/>
              <a:buFont typeface="Roboto"/>
              <a:buChar char="-"/>
            </a:pPr>
            <a:r>
              <a:rPr b="0" i="0" lang="en" sz="1600" u="none" cap="none" strike="noStrike">
                <a:solidFill>
                  <a:srgbClr val="000000"/>
                </a:solidFill>
                <a:latin typeface="Roboto"/>
                <a:ea typeface="Roboto"/>
                <a:cs typeface="Roboto"/>
                <a:sym typeface="Roboto"/>
              </a:rPr>
              <a:t>Spatio-Temporal Random Effect</a:t>
            </a:r>
            <a:endParaRPr b="0" i="0" sz="1600" u="none" cap="none" strike="noStrike">
              <a:solidFill>
                <a:srgbClr val="000000"/>
              </a:solidFill>
              <a:latin typeface="Roboto"/>
              <a:ea typeface="Roboto"/>
              <a:cs typeface="Roboto"/>
              <a:sym typeface="Roboto"/>
            </a:endParaRPr>
          </a:p>
        </p:txBody>
      </p:sp>
      <p:sp>
        <p:nvSpPr>
          <p:cNvPr id="188" name="Google Shape;188;p35"/>
          <p:cNvSpPr txBox="1"/>
          <p:nvPr/>
        </p:nvSpPr>
        <p:spPr>
          <a:xfrm>
            <a:off x="209075" y="0"/>
            <a:ext cx="8520600" cy="1282500"/>
          </a:xfrm>
          <a:prstGeom prst="rect">
            <a:avLst/>
          </a:prstGeom>
          <a:noFill/>
          <a:ln>
            <a:noFill/>
          </a:ln>
        </p:spPr>
        <p:txBody>
          <a:bodyPr anchorCtr="0" anchor="ctr" bIns="91425" lIns="91425" spcFirstLastPara="1" rIns="91425" wrap="square" tIns="91425">
            <a:normAutofit/>
          </a:bodyPr>
          <a:lstStyle/>
          <a:p>
            <a:pPr indent="0" lvl="0" marL="0" marR="0" rtl="0" algn="l">
              <a:lnSpc>
                <a:spcPct val="100000"/>
              </a:lnSpc>
              <a:spcBef>
                <a:spcPts val="0"/>
              </a:spcBef>
              <a:spcAft>
                <a:spcPts val="0"/>
              </a:spcAft>
              <a:buClr>
                <a:schemeClr val="accent1"/>
              </a:buClr>
              <a:buSzPts val="3600"/>
              <a:buFont typeface="Merriweather"/>
              <a:buNone/>
            </a:pPr>
            <a:r>
              <a:rPr b="0" i="0" lang="en" sz="3600" u="none" cap="none" strike="noStrike">
                <a:solidFill>
                  <a:schemeClr val="accent1"/>
                </a:solidFill>
                <a:latin typeface="Merriweather"/>
                <a:ea typeface="Merriweather"/>
                <a:cs typeface="Merriweather"/>
                <a:sym typeface="Merriweather"/>
              </a:rPr>
              <a:t>Data Modeling </a:t>
            </a:r>
            <a:r>
              <a:rPr b="0" i="0" lang="en" sz="2000" u="none" cap="none" strike="noStrike">
                <a:solidFill>
                  <a:schemeClr val="accent1"/>
                </a:solidFill>
                <a:latin typeface="Merriweather"/>
                <a:ea typeface="Merriweather"/>
                <a:cs typeface="Merriweather"/>
                <a:sym typeface="Merriweather"/>
              </a:rPr>
              <a:t>(GAM Model)</a:t>
            </a:r>
            <a:endParaRPr b="0" i="0" sz="3600" u="none" cap="none" strike="noStrike">
              <a:solidFill>
                <a:schemeClr val="accent1"/>
              </a:solidFill>
              <a:latin typeface="Merriweather"/>
              <a:ea typeface="Merriweather"/>
              <a:cs typeface="Merriweather"/>
              <a:sym typeface="Merriweather"/>
            </a:endParaRPr>
          </a:p>
        </p:txBody>
      </p:sp>
      <p:pic>
        <p:nvPicPr>
          <p:cNvPr id="189" name="Google Shape;189;p35"/>
          <p:cNvPicPr preferRelativeResize="0"/>
          <p:nvPr/>
        </p:nvPicPr>
        <p:blipFill rotWithShape="1">
          <a:blip r:embed="rId3">
            <a:alphaModFix/>
          </a:blip>
          <a:srcRect b="0" l="0" r="0" t="0"/>
          <a:stretch/>
        </p:blipFill>
        <p:spPr>
          <a:xfrm>
            <a:off x="4220307" y="1274881"/>
            <a:ext cx="4509367" cy="617848"/>
          </a:xfrm>
          <a:prstGeom prst="rect">
            <a:avLst/>
          </a:prstGeom>
          <a:noFill/>
          <a:ln>
            <a:noFill/>
          </a:ln>
        </p:spPr>
      </p:pic>
      <p:sp>
        <p:nvSpPr>
          <p:cNvPr id="190" name="Google Shape;190;p35"/>
          <p:cNvSpPr/>
          <p:nvPr/>
        </p:nvSpPr>
        <p:spPr>
          <a:xfrm>
            <a:off x="144061" y="1395233"/>
            <a:ext cx="3716400" cy="4209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 sz="1800" u="none" cap="none" strike="noStrike">
                <a:solidFill>
                  <a:srgbClr val="000000"/>
                </a:solidFill>
                <a:latin typeface="Roboto"/>
                <a:ea typeface="Roboto"/>
                <a:cs typeface="Roboto"/>
                <a:sym typeface="Roboto"/>
              </a:rPr>
              <a:t>General Additive Model (GAM)</a:t>
            </a:r>
            <a:endParaRPr b="0" i="0" sz="600" u="none" cap="none" strike="noStrike">
              <a:solidFill>
                <a:srgbClr val="000000"/>
              </a:solidFill>
              <a:latin typeface="Arial"/>
              <a:ea typeface="Arial"/>
              <a:cs typeface="Arial"/>
              <a:sym typeface="Arial"/>
            </a:endParaRPr>
          </a:p>
        </p:txBody>
      </p:sp>
      <p:pic>
        <p:nvPicPr>
          <p:cNvPr id="191" name="Google Shape;191;p35"/>
          <p:cNvPicPr preferRelativeResize="0"/>
          <p:nvPr/>
        </p:nvPicPr>
        <p:blipFill rotWithShape="1">
          <a:blip r:embed="rId4">
            <a:alphaModFix/>
          </a:blip>
          <a:srcRect b="0" l="0" r="0" t="0"/>
          <a:stretch/>
        </p:blipFill>
        <p:spPr>
          <a:xfrm>
            <a:off x="714375" y="4559300"/>
            <a:ext cx="914400" cy="584200"/>
          </a:xfrm>
          <a:prstGeom prst="rect">
            <a:avLst/>
          </a:prstGeom>
          <a:noFill/>
          <a:ln>
            <a:noFill/>
          </a:ln>
        </p:spPr>
      </p:pic>
      <p:pic>
        <p:nvPicPr>
          <p:cNvPr id="192" name="Google Shape;192;p35"/>
          <p:cNvPicPr preferRelativeResize="0"/>
          <p:nvPr/>
        </p:nvPicPr>
        <p:blipFill rotWithShape="1">
          <a:blip r:embed="rId5">
            <a:alphaModFix/>
          </a:blip>
          <a:srcRect b="0" l="0" r="0" t="0"/>
          <a:stretch/>
        </p:blipFill>
        <p:spPr>
          <a:xfrm>
            <a:off x="713894" y="3554574"/>
            <a:ext cx="1092200" cy="647700"/>
          </a:xfrm>
          <a:prstGeom prst="rect">
            <a:avLst/>
          </a:prstGeom>
          <a:noFill/>
          <a:ln>
            <a:noFill/>
          </a:ln>
        </p:spPr>
      </p:pic>
      <p:pic>
        <p:nvPicPr>
          <p:cNvPr id="193" name="Google Shape;193;p35"/>
          <p:cNvPicPr preferRelativeResize="0"/>
          <p:nvPr/>
        </p:nvPicPr>
        <p:blipFill rotWithShape="1">
          <a:blip r:embed="rId6">
            <a:alphaModFix/>
          </a:blip>
          <a:srcRect b="0" l="0" r="0" t="0"/>
          <a:stretch/>
        </p:blipFill>
        <p:spPr>
          <a:xfrm>
            <a:off x="383766" y="2029148"/>
            <a:ext cx="1333500" cy="571500"/>
          </a:xfrm>
          <a:prstGeom prst="rect">
            <a:avLst/>
          </a:prstGeom>
          <a:noFill/>
          <a:ln>
            <a:noFill/>
          </a:ln>
        </p:spPr>
      </p:pic>
      <p:pic>
        <p:nvPicPr>
          <p:cNvPr id="194" name="Google Shape;194;p35"/>
          <p:cNvPicPr preferRelativeResize="0"/>
          <p:nvPr/>
        </p:nvPicPr>
        <p:blipFill rotWithShape="1">
          <a:blip r:embed="rId7">
            <a:alphaModFix/>
          </a:blip>
          <a:srcRect b="0" l="0" r="0" t="0"/>
          <a:stretch/>
        </p:blipFill>
        <p:spPr>
          <a:xfrm>
            <a:off x="1036921" y="2685310"/>
            <a:ext cx="446146" cy="78460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g19ea0eb96bb_0_8"/>
          <p:cNvSpPr txBox="1"/>
          <p:nvPr/>
        </p:nvSpPr>
        <p:spPr>
          <a:xfrm>
            <a:off x="1009200" y="904375"/>
            <a:ext cx="7125600" cy="212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b="0" i="0" lang="en" sz="1400" u="none" cap="none" strike="noStrike">
                <a:solidFill>
                  <a:srgbClr val="000000"/>
                </a:solidFill>
                <a:latin typeface="Roboto"/>
                <a:ea typeface="Roboto"/>
                <a:cs typeface="Roboto"/>
                <a:sym typeface="Roboto"/>
              </a:rPr>
              <a:t>Ultimately, we want to see if we can recreate heatplot trends for our data and get general (not exact) predictions with minimal prediction error.</a:t>
            </a:r>
            <a:endParaRPr b="0" i="0" sz="1400" u="none" cap="none" strike="noStrike">
              <a:solidFill>
                <a:srgbClr val="000000"/>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b="0" i="0" lang="en" sz="1400" u="none" cap="none" strike="noStrike">
                <a:solidFill>
                  <a:srgbClr val="000000"/>
                </a:solidFill>
                <a:latin typeface="Roboto"/>
                <a:ea typeface="Roboto"/>
                <a:cs typeface="Roboto"/>
                <a:sym typeface="Roboto"/>
              </a:rPr>
              <a:t>Same process is used for Months and Years as the Time covariate in the model. We want to see a visual representation of these predictions</a:t>
            </a:r>
            <a:endParaRPr b="0" i="0" sz="1400" u="none" cap="none" strike="noStrike">
              <a:solidFill>
                <a:srgbClr val="000000"/>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b="1" i="0" lang="en" sz="1400" u="none" cap="none" strike="noStrike">
                <a:solidFill>
                  <a:srgbClr val="000000"/>
                </a:solidFill>
                <a:latin typeface="Roboto"/>
                <a:ea typeface="Roboto"/>
                <a:cs typeface="Roboto"/>
                <a:sym typeface="Roboto"/>
              </a:rPr>
              <a:t>nb(link = “log”)</a:t>
            </a:r>
            <a:r>
              <a:rPr b="0" i="0" lang="en" sz="1400" u="none" cap="none" strike="noStrike">
                <a:solidFill>
                  <a:srgbClr val="000000"/>
                </a:solidFill>
                <a:latin typeface="Roboto"/>
                <a:ea typeface="Roboto"/>
                <a:cs typeface="Roboto"/>
                <a:sym typeface="Roboto"/>
              </a:rPr>
              <a:t> used to show natural order of predictions more accurately without over-dispersion.</a:t>
            </a:r>
            <a:endParaRPr b="0" i="0" sz="1400" u="none" cap="none" strike="noStrike">
              <a:solidFill>
                <a:srgbClr val="000000"/>
              </a:solidFill>
              <a:latin typeface="Roboto"/>
              <a:ea typeface="Roboto"/>
              <a:cs typeface="Roboto"/>
              <a:sym typeface="Roboto"/>
            </a:endParaRPr>
          </a:p>
        </p:txBody>
      </p:sp>
      <p:pic>
        <p:nvPicPr>
          <p:cNvPr id="200" name="Google Shape;200;g19ea0eb96bb_0_8"/>
          <p:cNvPicPr preferRelativeResize="0"/>
          <p:nvPr/>
        </p:nvPicPr>
        <p:blipFill rotWithShape="1">
          <a:blip r:embed="rId3">
            <a:alphaModFix/>
          </a:blip>
          <a:srcRect b="0" l="0" r="0" t="0"/>
          <a:stretch/>
        </p:blipFill>
        <p:spPr>
          <a:xfrm>
            <a:off x="753538" y="3230775"/>
            <a:ext cx="7636925" cy="1675675"/>
          </a:xfrm>
          <a:prstGeom prst="rect">
            <a:avLst/>
          </a:prstGeom>
          <a:noFill/>
          <a:ln>
            <a:noFill/>
          </a:ln>
        </p:spPr>
      </p:pic>
      <p:sp>
        <p:nvSpPr>
          <p:cNvPr id="201" name="Google Shape;201;g19ea0eb96bb_0_8"/>
          <p:cNvSpPr txBox="1"/>
          <p:nvPr/>
        </p:nvSpPr>
        <p:spPr>
          <a:xfrm>
            <a:off x="209075" y="0"/>
            <a:ext cx="8520600" cy="1282500"/>
          </a:xfrm>
          <a:prstGeom prst="rect">
            <a:avLst/>
          </a:prstGeom>
          <a:noFill/>
          <a:ln>
            <a:noFill/>
          </a:ln>
        </p:spPr>
        <p:txBody>
          <a:bodyPr anchorCtr="0" anchor="ctr" bIns="91425" lIns="91425" spcFirstLastPara="1" rIns="91425" wrap="square" tIns="91425">
            <a:normAutofit/>
          </a:bodyPr>
          <a:lstStyle/>
          <a:p>
            <a:pPr indent="0" lvl="0" marL="0" marR="0" rtl="0" algn="l">
              <a:lnSpc>
                <a:spcPct val="100000"/>
              </a:lnSpc>
              <a:spcBef>
                <a:spcPts val="0"/>
              </a:spcBef>
              <a:spcAft>
                <a:spcPts val="0"/>
              </a:spcAft>
              <a:buClr>
                <a:schemeClr val="accent1"/>
              </a:buClr>
              <a:buSzPts val="3600"/>
              <a:buFont typeface="Merriweather"/>
              <a:buNone/>
            </a:pPr>
            <a:r>
              <a:rPr b="0" i="0" lang="en" sz="3600" u="none" cap="none" strike="noStrike">
                <a:solidFill>
                  <a:schemeClr val="accent1"/>
                </a:solidFill>
                <a:latin typeface="Merriweather"/>
                <a:ea typeface="Merriweather"/>
                <a:cs typeface="Merriweather"/>
                <a:sym typeface="Merriweather"/>
              </a:rPr>
              <a:t>Data Modeling </a:t>
            </a:r>
            <a:r>
              <a:rPr b="0" i="0" lang="en" sz="2000" u="none" cap="none" strike="noStrike">
                <a:solidFill>
                  <a:schemeClr val="accent1"/>
                </a:solidFill>
                <a:latin typeface="Merriweather"/>
                <a:ea typeface="Merriweather"/>
                <a:cs typeface="Merriweather"/>
                <a:sym typeface="Merriweather"/>
              </a:rPr>
              <a:t>(GAM Model)</a:t>
            </a:r>
            <a:endParaRPr b="0" i="0" sz="3600" u="none" cap="none" strike="noStrike">
              <a:solidFill>
                <a:schemeClr val="accent1"/>
              </a:solidFill>
              <a:latin typeface="Merriweather"/>
              <a:ea typeface="Merriweather"/>
              <a:cs typeface="Merriweather"/>
              <a:sym typeface="Merriweather"/>
            </a:endParaRPr>
          </a:p>
        </p:txBody>
      </p:sp>
      <p:pic>
        <p:nvPicPr>
          <p:cNvPr id="202" name="Google Shape;202;g19ea0eb96bb_0_8"/>
          <p:cNvPicPr preferRelativeResize="0"/>
          <p:nvPr/>
        </p:nvPicPr>
        <p:blipFill rotWithShape="1">
          <a:blip r:embed="rId4">
            <a:alphaModFix/>
          </a:blip>
          <a:srcRect b="0" l="0" r="0" t="0"/>
          <a:stretch/>
        </p:blipFill>
        <p:spPr>
          <a:xfrm>
            <a:off x="6321670" y="237050"/>
            <a:ext cx="2549770" cy="34935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19ea0eb96bb_0_23"/>
          <p:cNvSpPr txBox="1"/>
          <p:nvPr>
            <p:ph type="title"/>
          </p:nvPr>
        </p:nvSpPr>
        <p:spPr>
          <a:xfrm>
            <a:off x="209075" y="0"/>
            <a:ext cx="8520600" cy="12825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600"/>
              <a:buNone/>
            </a:pPr>
            <a:r>
              <a:rPr lang="en"/>
              <a:t>Model Evaluation </a:t>
            </a:r>
            <a:r>
              <a:rPr lang="en" sz="2000"/>
              <a:t>(GAM Model)</a:t>
            </a:r>
            <a:endParaRPr/>
          </a:p>
        </p:txBody>
      </p:sp>
      <p:sp>
        <p:nvSpPr>
          <p:cNvPr id="208" name="Google Shape;208;g19ea0eb96bb_0_23"/>
          <p:cNvSpPr txBox="1"/>
          <p:nvPr/>
        </p:nvSpPr>
        <p:spPr>
          <a:xfrm>
            <a:off x="1250150" y="2262200"/>
            <a:ext cx="5405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pic>
        <p:nvPicPr>
          <p:cNvPr id="209" name="Google Shape;209;g19ea0eb96bb_0_23"/>
          <p:cNvPicPr preferRelativeResize="0"/>
          <p:nvPr/>
        </p:nvPicPr>
        <p:blipFill rotWithShape="1">
          <a:blip r:embed="rId3">
            <a:alphaModFix/>
          </a:blip>
          <a:srcRect b="0" l="0" r="0" t="0"/>
          <a:stretch/>
        </p:blipFill>
        <p:spPr>
          <a:xfrm>
            <a:off x="665563" y="3298226"/>
            <a:ext cx="7812875" cy="1686075"/>
          </a:xfrm>
          <a:prstGeom prst="rect">
            <a:avLst/>
          </a:prstGeom>
          <a:noFill/>
          <a:ln>
            <a:noFill/>
          </a:ln>
        </p:spPr>
      </p:pic>
      <p:pic>
        <p:nvPicPr>
          <p:cNvPr id="210" name="Google Shape;210;g19ea0eb96bb_0_23"/>
          <p:cNvPicPr preferRelativeResize="0"/>
          <p:nvPr/>
        </p:nvPicPr>
        <p:blipFill rotWithShape="1">
          <a:blip r:embed="rId4">
            <a:alphaModFix/>
          </a:blip>
          <a:srcRect b="0" l="0" r="0" t="0"/>
          <a:stretch/>
        </p:blipFill>
        <p:spPr>
          <a:xfrm>
            <a:off x="1479825" y="1034325"/>
            <a:ext cx="6184350" cy="2061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1b06fff6f64_3_5"/>
          <p:cNvSpPr txBox="1"/>
          <p:nvPr>
            <p:ph type="title"/>
          </p:nvPr>
        </p:nvSpPr>
        <p:spPr>
          <a:xfrm>
            <a:off x="209075" y="0"/>
            <a:ext cx="8520600" cy="12825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600"/>
              <a:buNone/>
            </a:pPr>
            <a:r>
              <a:rPr lang="en"/>
              <a:t>Prediction Steps </a:t>
            </a:r>
            <a:endParaRPr/>
          </a:p>
        </p:txBody>
      </p:sp>
      <p:sp>
        <p:nvSpPr>
          <p:cNvPr id="216" name="Google Shape;216;g1b06fff6f64_3_5"/>
          <p:cNvSpPr txBox="1"/>
          <p:nvPr/>
        </p:nvSpPr>
        <p:spPr>
          <a:xfrm>
            <a:off x="1250150" y="2262200"/>
            <a:ext cx="5405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217" name="Google Shape;217;g1b06fff6f64_3_5"/>
          <p:cNvSpPr txBox="1"/>
          <p:nvPr/>
        </p:nvSpPr>
        <p:spPr>
          <a:xfrm>
            <a:off x="461150" y="984650"/>
            <a:ext cx="6983400" cy="29553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00000"/>
              </a:lnSpc>
              <a:spcBef>
                <a:spcPts val="0"/>
              </a:spcBef>
              <a:spcAft>
                <a:spcPts val="0"/>
              </a:spcAft>
              <a:buClr>
                <a:srgbClr val="000000"/>
              </a:buClr>
              <a:buSzPts val="2100"/>
              <a:buFont typeface="Roboto"/>
              <a:buChar char="●"/>
            </a:pPr>
            <a:r>
              <a:rPr b="0" i="0" lang="en" sz="2100" u="none" cap="none" strike="noStrike">
                <a:solidFill>
                  <a:srgbClr val="000000"/>
                </a:solidFill>
                <a:latin typeface="Roboto"/>
                <a:ea typeface="Roboto"/>
                <a:cs typeface="Roboto"/>
                <a:sym typeface="Roboto"/>
              </a:rPr>
              <a:t>Observe densities for both raw data and prediction data to see similar distributions, which means we are on the right track</a:t>
            </a:r>
            <a:endParaRPr b="0" i="0" sz="2100" u="none" cap="none" strike="noStrike">
              <a:solidFill>
                <a:srgbClr val="000000"/>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pic>
        <p:nvPicPr>
          <p:cNvPr id="218" name="Google Shape;218;g1b06fff6f64_3_5"/>
          <p:cNvPicPr preferRelativeResize="0"/>
          <p:nvPr/>
        </p:nvPicPr>
        <p:blipFill rotWithShape="1">
          <a:blip r:embed="rId3">
            <a:alphaModFix/>
          </a:blip>
          <a:srcRect b="0" l="0" r="0" t="0"/>
          <a:stretch/>
        </p:blipFill>
        <p:spPr>
          <a:xfrm>
            <a:off x="4208300" y="2234700"/>
            <a:ext cx="2839726" cy="2839726"/>
          </a:xfrm>
          <a:prstGeom prst="rect">
            <a:avLst/>
          </a:prstGeom>
          <a:noFill/>
          <a:ln>
            <a:noFill/>
          </a:ln>
        </p:spPr>
      </p:pic>
      <p:pic>
        <p:nvPicPr>
          <p:cNvPr id="219" name="Google Shape;219;g1b06fff6f64_3_5"/>
          <p:cNvPicPr preferRelativeResize="0"/>
          <p:nvPr/>
        </p:nvPicPr>
        <p:blipFill rotWithShape="1">
          <a:blip r:embed="rId4">
            <a:alphaModFix/>
          </a:blip>
          <a:srcRect b="0" l="0" r="0" t="0"/>
          <a:stretch/>
        </p:blipFill>
        <p:spPr>
          <a:xfrm>
            <a:off x="994550" y="2234700"/>
            <a:ext cx="2839724" cy="28397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6"/>
          <p:cNvSpPr txBox="1"/>
          <p:nvPr>
            <p:ph type="title"/>
          </p:nvPr>
        </p:nvSpPr>
        <p:spPr>
          <a:xfrm>
            <a:off x="209075" y="0"/>
            <a:ext cx="8520600" cy="12825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600"/>
              <a:buNone/>
            </a:pPr>
            <a:r>
              <a:rPr lang="en"/>
              <a:t>Visualization </a:t>
            </a:r>
            <a:r>
              <a:rPr lang="en" sz="2000"/>
              <a:t>(Second Model)</a:t>
            </a:r>
            <a:endParaRPr/>
          </a:p>
        </p:txBody>
      </p:sp>
      <p:sp>
        <p:nvSpPr>
          <p:cNvPr id="225" name="Google Shape;225;p36"/>
          <p:cNvSpPr txBox="1"/>
          <p:nvPr/>
        </p:nvSpPr>
        <p:spPr>
          <a:xfrm>
            <a:off x="801600" y="1286375"/>
            <a:ext cx="6983400" cy="52179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00000"/>
              </a:lnSpc>
              <a:spcBef>
                <a:spcPts val="0"/>
              </a:spcBef>
              <a:spcAft>
                <a:spcPts val="0"/>
              </a:spcAft>
              <a:buClr>
                <a:srgbClr val="000000"/>
              </a:buClr>
              <a:buSzPts val="2100"/>
              <a:buFont typeface="Roboto"/>
              <a:buChar char="●"/>
            </a:pPr>
            <a:r>
              <a:rPr b="0" i="0" lang="en" sz="2100" u="none" cap="none" strike="noStrike">
                <a:solidFill>
                  <a:srgbClr val="000000"/>
                </a:solidFill>
                <a:latin typeface="Roboto"/>
                <a:ea typeface="Roboto"/>
                <a:cs typeface="Roboto"/>
                <a:sym typeface="Roboto"/>
              </a:rPr>
              <a:t>4 plots split into Years (2014 - 2022) and Months (1 - 12) for </a:t>
            </a:r>
            <a:r>
              <a:rPr b="1" i="0" lang="en" sz="2100" u="none" cap="none" strike="noStrike">
                <a:solidFill>
                  <a:srgbClr val="000000"/>
                </a:solidFill>
                <a:latin typeface="Roboto"/>
                <a:ea typeface="Roboto"/>
                <a:cs typeface="Roboto"/>
                <a:sym typeface="Roboto"/>
              </a:rPr>
              <a:t>prediction</a:t>
            </a:r>
            <a:r>
              <a:rPr b="0" i="0" lang="en" sz="2100" u="none" cap="none" strike="noStrike">
                <a:solidFill>
                  <a:srgbClr val="000000"/>
                </a:solidFill>
                <a:latin typeface="Roboto"/>
                <a:ea typeface="Roboto"/>
                <a:cs typeface="Roboto"/>
                <a:sym typeface="Roboto"/>
              </a:rPr>
              <a:t> and </a:t>
            </a:r>
            <a:r>
              <a:rPr b="1" i="0" lang="en" sz="2100" u="none" cap="none" strike="noStrike">
                <a:solidFill>
                  <a:srgbClr val="000000"/>
                </a:solidFill>
                <a:latin typeface="Roboto"/>
                <a:ea typeface="Roboto"/>
                <a:cs typeface="Roboto"/>
                <a:sym typeface="Roboto"/>
              </a:rPr>
              <a:t>prediction standard error.</a:t>
            </a:r>
            <a:endParaRPr b="1" i="0" sz="2100" u="none" cap="none" strike="noStrike">
              <a:solidFill>
                <a:srgbClr val="000000"/>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Roboto"/>
              <a:ea typeface="Roboto"/>
              <a:cs typeface="Roboto"/>
              <a:sym typeface="Roboto"/>
            </a:endParaRPr>
          </a:p>
          <a:p>
            <a:pPr indent="-361950" lvl="0" marL="457200" marR="0" rtl="0" algn="l">
              <a:lnSpc>
                <a:spcPct val="100000"/>
              </a:lnSpc>
              <a:spcBef>
                <a:spcPts val="0"/>
              </a:spcBef>
              <a:spcAft>
                <a:spcPts val="0"/>
              </a:spcAft>
              <a:buClr>
                <a:srgbClr val="000000"/>
              </a:buClr>
              <a:buSzPts val="2100"/>
              <a:buFont typeface="Roboto"/>
              <a:buChar char="●"/>
            </a:pPr>
            <a:r>
              <a:rPr b="0" i="0" lang="en" sz="2100" u="none" cap="none" strike="noStrike">
                <a:solidFill>
                  <a:srgbClr val="000000"/>
                </a:solidFill>
                <a:latin typeface="Roboto"/>
                <a:ea typeface="Roboto"/>
                <a:cs typeface="Roboto"/>
                <a:sym typeface="Roboto"/>
              </a:rPr>
              <a:t>Prediction standard error can be judged by the dark outline of Texas seen sequentially. The darker the outline, the closer our prediction error is to 0.</a:t>
            </a:r>
            <a:endParaRPr b="0" i="0" sz="2100" u="none" cap="none" strike="noStrike">
              <a:solidFill>
                <a:srgbClr val="000000"/>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Roboto"/>
              <a:ea typeface="Roboto"/>
              <a:cs typeface="Roboto"/>
              <a:sym typeface="Roboto"/>
            </a:endParaRPr>
          </a:p>
          <a:p>
            <a:pPr indent="-361950" lvl="0" marL="457200" marR="0" rtl="0" algn="l">
              <a:lnSpc>
                <a:spcPct val="100000"/>
              </a:lnSpc>
              <a:spcBef>
                <a:spcPts val="0"/>
              </a:spcBef>
              <a:spcAft>
                <a:spcPts val="0"/>
              </a:spcAft>
              <a:buClr>
                <a:srgbClr val="000000"/>
              </a:buClr>
              <a:buSzPts val="2100"/>
              <a:buFont typeface="Roboto"/>
              <a:buChar char="●"/>
            </a:pPr>
            <a:r>
              <a:rPr lang="en" sz="2100">
                <a:latin typeface="Roboto"/>
                <a:ea typeface="Roboto"/>
                <a:cs typeface="Roboto"/>
                <a:sym typeface="Roboto"/>
              </a:rPr>
              <a:t>Initial Time Plots provided as well.</a:t>
            </a:r>
            <a:endParaRPr b="0" i="0" sz="2100" u="none" cap="none" strike="noStrike">
              <a:solidFill>
                <a:srgbClr val="000000"/>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Roboto"/>
              <a:ea typeface="Roboto"/>
              <a:cs typeface="Roboto"/>
              <a:sym typeface="Roboto"/>
            </a:endParaRPr>
          </a:p>
          <a:p>
            <a:pPr indent="-361950" lvl="0" marL="457200" marR="0" rtl="0" algn="l">
              <a:lnSpc>
                <a:spcPct val="100000"/>
              </a:lnSpc>
              <a:spcBef>
                <a:spcPts val="0"/>
              </a:spcBef>
              <a:spcAft>
                <a:spcPts val="0"/>
              </a:spcAft>
              <a:buClr>
                <a:srgbClr val="000000"/>
              </a:buClr>
              <a:buSzPts val="2100"/>
              <a:buFont typeface="Roboto"/>
              <a:buChar char="●"/>
            </a:pPr>
            <a:r>
              <a:rPr b="0" i="0" lang="en" sz="2100" u="sng" cap="none" strike="noStrike">
                <a:solidFill>
                  <a:schemeClr val="hlink"/>
                </a:solidFill>
                <a:latin typeface="Roboto"/>
                <a:ea typeface="Roboto"/>
                <a:cs typeface="Roboto"/>
                <a:sym typeface="Roboto"/>
                <a:hlinkClick r:id="rId3"/>
              </a:rPr>
              <a:t>https://rpubs.com/BKlein1812/981296</a:t>
            </a:r>
            <a:endParaRPr b="0" i="0" sz="2100" u="none" cap="none" strike="noStrike">
              <a:solidFill>
                <a:srgbClr val="000000"/>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1b7895800c5_0_5"/>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231" name="Google Shape;231;g1b7895800c5_0_5"/>
          <p:cNvPicPr preferRelativeResize="0"/>
          <p:nvPr/>
        </p:nvPicPr>
        <p:blipFill>
          <a:blip r:embed="rId3">
            <a:alphaModFix/>
          </a:blip>
          <a:stretch>
            <a:fillRect/>
          </a:stretch>
        </p:blipFill>
        <p:spPr>
          <a:xfrm>
            <a:off x="0" y="0"/>
            <a:ext cx="9144003" cy="5143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2"/>
          <p:cNvSpPr txBox="1"/>
          <p:nvPr>
            <p:ph type="title"/>
          </p:nvPr>
        </p:nvSpPr>
        <p:spPr>
          <a:xfrm>
            <a:off x="209075" y="0"/>
            <a:ext cx="8520600" cy="12825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600"/>
              <a:buNone/>
            </a:pPr>
            <a:r>
              <a:rPr lang="en"/>
              <a:t>Outlines</a:t>
            </a:r>
            <a:endParaRPr/>
          </a:p>
        </p:txBody>
      </p:sp>
      <p:sp>
        <p:nvSpPr>
          <p:cNvPr id="71" name="Google Shape;71;p2"/>
          <p:cNvSpPr txBox="1"/>
          <p:nvPr/>
        </p:nvSpPr>
        <p:spPr>
          <a:xfrm>
            <a:off x="399025" y="1099618"/>
            <a:ext cx="8596800" cy="3971826"/>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600"/>
              <a:buFont typeface="Arial"/>
              <a:buNone/>
            </a:pPr>
            <a:r>
              <a:rPr b="1" i="0" lang="en" sz="1600" u="none" cap="none" strike="noStrike">
                <a:solidFill>
                  <a:srgbClr val="000000"/>
                </a:solidFill>
                <a:latin typeface="Merriweather Light"/>
                <a:ea typeface="Merriweather Light"/>
                <a:cs typeface="Merriweather Light"/>
                <a:sym typeface="Merriweather Light"/>
              </a:rPr>
              <a:t>1- Overview and Datasets</a:t>
            </a:r>
            <a:endParaRPr/>
          </a:p>
          <a:p>
            <a:pPr indent="0" lvl="0" marL="0" marR="0" rtl="0" algn="l">
              <a:lnSpc>
                <a:spcPct val="115000"/>
              </a:lnSpc>
              <a:spcBef>
                <a:spcPts val="0"/>
              </a:spcBef>
              <a:spcAft>
                <a:spcPts val="0"/>
              </a:spcAft>
              <a:buClr>
                <a:srgbClr val="000000"/>
              </a:buClr>
              <a:buSzPts val="1600"/>
              <a:buFont typeface="Arial"/>
              <a:buNone/>
            </a:pPr>
            <a:r>
              <a:t/>
            </a:r>
            <a:endParaRPr b="1" i="0" sz="1600" u="none" cap="none" strike="noStrike">
              <a:solidFill>
                <a:srgbClr val="000000"/>
              </a:solidFill>
              <a:latin typeface="Merriweather Light"/>
              <a:ea typeface="Merriweather Light"/>
              <a:cs typeface="Merriweather Light"/>
              <a:sym typeface="Merriweather Light"/>
            </a:endParaRPr>
          </a:p>
          <a:p>
            <a:pPr indent="0" lvl="0" marL="0" marR="0" rtl="0" algn="l">
              <a:lnSpc>
                <a:spcPct val="115000"/>
              </a:lnSpc>
              <a:spcBef>
                <a:spcPts val="0"/>
              </a:spcBef>
              <a:spcAft>
                <a:spcPts val="0"/>
              </a:spcAft>
              <a:buNone/>
            </a:pPr>
            <a:r>
              <a:rPr b="1" i="0" lang="en" sz="1600" u="none" cap="none" strike="noStrike">
                <a:solidFill>
                  <a:srgbClr val="000000"/>
                </a:solidFill>
                <a:latin typeface="Merriweather Light"/>
                <a:ea typeface="Merriweather Light"/>
                <a:cs typeface="Merriweather Light"/>
                <a:sym typeface="Merriweather Light"/>
              </a:rPr>
              <a:t>2- Exploratory Data Analysis (EDA)</a:t>
            </a:r>
            <a:endParaRPr b="1" i="0" sz="1600" u="none" cap="none" strike="noStrike">
              <a:solidFill>
                <a:srgbClr val="000000"/>
              </a:solidFill>
              <a:latin typeface="Merriweather Light"/>
              <a:ea typeface="Merriweather Light"/>
              <a:cs typeface="Merriweather Light"/>
              <a:sym typeface="Merriweather Light"/>
            </a:endParaRPr>
          </a:p>
          <a:p>
            <a:pPr indent="0" lvl="0" marL="0" marR="0" rtl="0" algn="l">
              <a:lnSpc>
                <a:spcPct val="115000"/>
              </a:lnSpc>
              <a:spcBef>
                <a:spcPts val="0"/>
              </a:spcBef>
              <a:spcAft>
                <a:spcPts val="0"/>
              </a:spcAft>
              <a:buClr>
                <a:srgbClr val="000000"/>
              </a:buClr>
              <a:buSzPts val="1600"/>
              <a:buFont typeface="Arial"/>
              <a:buNone/>
            </a:pPr>
            <a:r>
              <a:t/>
            </a:r>
            <a:endParaRPr b="1" i="0" sz="1600" u="none" cap="none" strike="noStrike">
              <a:solidFill>
                <a:srgbClr val="000000"/>
              </a:solidFill>
              <a:latin typeface="Merriweather Light"/>
              <a:ea typeface="Merriweather Light"/>
              <a:cs typeface="Merriweather Light"/>
              <a:sym typeface="Merriweather Light"/>
            </a:endParaRPr>
          </a:p>
          <a:p>
            <a:pPr indent="0" lvl="0" marL="0" marR="0" rtl="0" algn="l">
              <a:lnSpc>
                <a:spcPct val="115000"/>
              </a:lnSpc>
              <a:spcBef>
                <a:spcPts val="0"/>
              </a:spcBef>
              <a:spcAft>
                <a:spcPts val="0"/>
              </a:spcAft>
              <a:buClr>
                <a:srgbClr val="000000"/>
              </a:buClr>
              <a:buSzPts val="1600"/>
              <a:buFont typeface="Arial"/>
              <a:buNone/>
            </a:pPr>
            <a:r>
              <a:t/>
            </a:r>
            <a:endParaRPr b="1" i="0" sz="1600" u="none" cap="none" strike="noStrike">
              <a:solidFill>
                <a:srgbClr val="000000"/>
              </a:solidFill>
              <a:latin typeface="Merriweather Light"/>
              <a:ea typeface="Merriweather Light"/>
              <a:cs typeface="Merriweather Light"/>
              <a:sym typeface="Merriweather Light"/>
            </a:endParaRPr>
          </a:p>
          <a:p>
            <a:pPr indent="0" lvl="0" marL="0" marR="0" rtl="0" algn="l">
              <a:lnSpc>
                <a:spcPct val="115000"/>
              </a:lnSpc>
              <a:spcBef>
                <a:spcPts val="0"/>
              </a:spcBef>
              <a:spcAft>
                <a:spcPts val="0"/>
              </a:spcAft>
              <a:buClr>
                <a:srgbClr val="000000"/>
              </a:buClr>
              <a:buSzPts val="1600"/>
              <a:buFont typeface="Arial"/>
              <a:buNone/>
            </a:pPr>
            <a:r>
              <a:rPr b="1" i="0" lang="en" sz="1600" u="none" cap="none" strike="noStrike">
                <a:solidFill>
                  <a:srgbClr val="000000"/>
                </a:solidFill>
                <a:latin typeface="Merriweather Light"/>
                <a:ea typeface="Merriweather Light"/>
                <a:cs typeface="Merriweather Light"/>
                <a:sym typeface="Merriweather Light"/>
              </a:rPr>
              <a:t>2- Data Modeling</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t/>
            </a:r>
            <a:endParaRPr b="1" i="0" sz="1600" u="none" cap="none" strike="noStrike">
              <a:solidFill>
                <a:srgbClr val="000000"/>
              </a:solidFill>
              <a:latin typeface="Merriweather Light"/>
              <a:ea typeface="Merriweather Light"/>
              <a:cs typeface="Merriweather Light"/>
              <a:sym typeface="Merriweather Light"/>
            </a:endParaRPr>
          </a:p>
          <a:p>
            <a:pPr indent="0" lvl="0" marL="0" marR="0" rtl="0" algn="l">
              <a:lnSpc>
                <a:spcPct val="115000"/>
              </a:lnSpc>
              <a:spcBef>
                <a:spcPts val="0"/>
              </a:spcBef>
              <a:spcAft>
                <a:spcPts val="0"/>
              </a:spcAft>
              <a:buClr>
                <a:srgbClr val="000000"/>
              </a:buClr>
              <a:buSzPts val="1600"/>
              <a:buFont typeface="Arial"/>
              <a:buNone/>
            </a:pPr>
            <a:r>
              <a:t/>
            </a:r>
            <a:endParaRPr b="1" i="0" sz="1600" u="none" cap="none" strike="noStrike">
              <a:solidFill>
                <a:srgbClr val="000000"/>
              </a:solidFill>
              <a:latin typeface="Merriweather Light"/>
              <a:ea typeface="Merriweather Light"/>
              <a:cs typeface="Merriweather Light"/>
              <a:sym typeface="Merriweather Light"/>
            </a:endParaRPr>
          </a:p>
          <a:p>
            <a:pPr indent="0" lvl="0" marL="0" marR="0" rtl="0" algn="l">
              <a:lnSpc>
                <a:spcPct val="115000"/>
              </a:lnSpc>
              <a:spcBef>
                <a:spcPts val="0"/>
              </a:spcBef>
              <a:spcAft>
                <a:spcPts val="0"/>
              </a:spcAft>
              <a:buClr>
                <a:srgbClr val="000000"/>
              </a:buClr>
              <a:buSzPts val="1600"/>
              <a:buFont typeface="Arial"/>
              <a:buNone/>
            </a:pPr>
            <a:r>
              <a:t/>
            </a:r>
            <a:endParaRPr b="1" i="0" sz="1600" u="none" cap="none" strike="noStrike">
              <a:solidFill>
                <a:srgbClr val="000000"/>
              </a:solidFill>
              <a:latin typeface="Merriweather Light"/>
              <a:ea typeface="Merriweather Light"/>
              <a:cs typeface="Merriweather Light"/>
              <a:sym typeface="Merriweather Light"/>
            </a:endParaRPr>
          </a:p>
          <a:p>
            <a:pPr indent="0" lvl="3" marL="0" marR="0" rtl="0" algn="l">
              <a:lnSpc>
                <a:spcPct val="115000"/>
              </a:lnSpc>
              <a:spcBef>
                <a:spcPts val="0"/>
              </a:spcBef>
              <a:spcAft>
                <a:spcPts val="0"/>
              </a:spcAft>
              <a:buClr>
                <a:srgbClr val="000000"/>
              </a:buClr>
              <a:buSzPts val="600"/>
              <a:buFont typeface="Arial"/>
              <a:buNone/>
            </a:pPr>
            <a:r>
              <a:t/>
            </a:r>
            <a:endParaRPr b="1" i="0" sz="600" u="none" cap="none" strike="noStrike">
              <a:solidFill>
                <a:srgbClr val="000000"/>
              </a:solidFill>
              <a:latin typeface="Merriweather Light"/>
              <a:ea typeface="Merriweather Light"/>
              <a:cs typeface="Merriweather Light"/>
              <a:sym typeface="Merriweather Light"/>
            </a:endParaRPr>
          </a:p>
          <a:p>
            <a:pPr indent="0" lvl="0" marL="0" marR="0" rtl="0" algn="l">
              <a:lnSpc>
                <a:spcPct val="115000"/>
              </a:lnSpc>
              <a:spcBef>
                <a:spcPts val="0"/>
              </a:spcBef>
              <a:spcAft>
                <a:spcPts val="0"/>
              </a:spcAft>
              <a:buClr>
                <a:srgbClr val="000000"/>
              </a:buClr>
              <a:buSzPts val="1600"/>
              <a:buFont typeface="Arial"/>
              <a:buNone/>
            </a:pPr>
            <a:r>
              <a:rPr b="1" i="0" lang="en" sz="1600" u="none" cap="none" strike="noStrike">
                <a:solidFill>
                  <a:srgbClr val="000000"/>
                </a:solidFill>
                <a:latin typeface="Merriweather Light"/>
                <a:ea typeface="Merriweather Light"/>
                <a:cs typeface="Merriweather Light"/>
                <a:sym typeface="Merriweather Light"/>
              </a:rPr>
              <a:t>3- Model Evaluation</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t/>
            </a:r>
            <a:endParaRPr b="1" i="0" sz="1600" u="none" cap="none" strike="noStrike">
              <a:solidFill>
                <a:srgbClr val="000000"/>
              </a:solidFill>
              <a:latin typeface="Merriweather Light"/>
              <a:ea typeface="Merriweather Light"/>
              <a:cs typeface="Merriweather Light"/>
              <a:sym typeface="Merriweather Light"/>
            </a:endParaRPr>
          </a:p>
          <a:p>
            <a:pPr indent="0" lvl="0" marL="0" marR="0" rtl="0" algn="l">
              <a:lnSpc>
                <a:spcPct val="115000"/>
              </a:lnSpc>
              <a:spcBef>
                <a:spcPts val="0"/>
              </a:spcBef>
              <a:spcAft>
                <a:spcPts val="0"/>
              </a:spcAft>
              <a:buClr>
                <a:srgbClr val="000000"/>
              </a:buClr>
              <a:buSzPts val="1600"/>
              <a:buFont typeface="Arial"/>
              <a:buNone/>
            </a:pPr>
            <a:r>
              <a:t/>
            </a:r>
            <a:endParaRPr b="1" i="0" sz="1600" u="none" cap="none" strike="noStrike">
              <a:solidFill>
                <a:srgbClr val="000000"/>
              </a:solidFill>
              <a:latin typeface="Merriweather Light"/>
              <a:ea typeface="Merriweather Light"/>
              <a:cs typeface="Merriweather Light"/>
              <a:sym typeface="Merriweather Light"/>
            </a:endParaRPr>
          </a:p>
          <a:p>
            <a:pPr indent="0" lvl="0" marL="0" marR="0" rtl="0" algn="l">
              <a:lnSpc>
                <a:spcPct val="115000"/>
              </a:lnSpc>
              <a:spcBef>
                <a:spcPts val="0"/>
              </a:spcBef>
              <a:spcAft>
                <a:spcPts val="0"/>
              </a:spcAft>
              <a:buClr>
                <a:srgbClr val="000000"/>
              </a:buClr>
              <a:buSzPts val="1600"/>
              <a:buFont typeface="Arial"/>
              <a:buNone/>
            </a:pPr>
            <a:r>
              <a:rPr b="1" i="0" lang="en" sz="1600" u="none" cap="none" strike="noStrike">
                <a:solidFill>
                  <a:srgbClr val="000000"/>
                </a:solidFill>
                <a:latin typeface="Merriweather Light"/>
                <a:ea typeface="Merriweather Light"/>
                <a:cs typeface="Merriweather Light"/>
                <a:sym typeface="Merriweather Light"/>
              </a:rPr>
              <a:t>4- Visualization</a:t>
            </a:r>
            <a:endParaRPr b="1" i="0" sz="1900" u="none" cap="none" strike="noStrike">
              <a:solidFill>
                <a:srgbClr val="000000"/>
              </a:solidFill>
              <a:latin typeface="Merriweather Light"/>
              <a:ea typeface="Merriweather Light"/>
              <a:cs typeface="Merriweather Light"/>
              <a:sym typeface="Merriweather Light"/>
            </a:endParaRPr>
          </a:p>
        </p:txBody>
      </p:sp>
      <p:sp>
        <p:nvSpPr>
          <p:cNvPr id="72" name="Google Shape;72;p2"/>
          <p:cNvSpPr txBox="1"/>
          <p:nvPr/>
        </p:nvSpPr>
        <p:spPr>
          <a:xfrm>
            <a:off x="670266" y="2918739"/>
            <a:ext cx="4572000" cy="696537"/>
          </a:xfrm>
          <a:prstGeom prst="rect">
            <a:avLst/>
          </a:prstGeom>
          <a:noFill/>
          <a:ln>
            <a:noFill/>
          </a:ln>
        </p:spPr>
        <p:txBody>
          <a:bodyPr anchorCtr="0" anchor="t" bIns="45700" lIns="91425" spcFirstLastPara="1" rIns="91425" wrap="square" tIns="45700">
            <a:spAutoFit/>
          </a:bodyPr>
          <a:lstStyle/>
          <a:p>
            <a:pPr indent="-285750" lvl="2" marL="285750" marR="0" rtl="0" algn="l">
              <a:lnSpc>
                <a:spcPct val="115000"/>
              </a:lnSpc>
              <a:spcBef>
                <a:spcPts val="0"/>
              </a:spcBef>
              <a:spcAft>
                <a:spcPts val="0"/>
              </a:spcAft>
              <a:buClr>
                <a:srgbClr val="000000"/>
              </a:buClr>
              <a:buSzPts val="1600"/>
              <a:buFont typeface="Arial"/>
              <a:buChar char="•"/>
            </a:pPr>
            <a:r>
              <a:rPr b="0" i="0" lang="en" sz="1400" u="none" cap="none" strike="noStrike">
                <a:solidFill>
                  <a:srgbClr val="000000"/>
                </a:solidFill>
                <a:latin typeface="Merriweather Light"/>
                <a:ea typeface="Merriweather Light"/>
                <a:cs typeface="Merriweather Light"/>
                <a:sym typeface="Merriweather Light"/>
              </a:rPr>
              <a:t>Spatial Gaussian Process Regression Model</a:t>
            </a:r>
            <a:endParaRPr b="0" i="0" sz="1400" u="none" cap="none" strike="noStrike">
              <a:solidFill>
                <a:srgbClr val="000000"/>
              </a:solidFill>
              <a:latin typeface="Arial"/>
              <a:ea typeface="Arial"/>
              <a:cs typeface="Arial"/>
              <a:sym typeface="Arial"/>
            </a:endParaRPr>
          </a:p>
          <a:p>
            <a:pPr indent="-184150" lvl="2" marL="285750" marR="0" rtl="0" algn="l">
              <a:lnSpc>
                <a:spcPct val="115000"/>
              </a:lnSpc>
              <a:spcBef>
                <a:spcPts val="0"/>
              </a:spcBef>
              <a:spcAft>
                <a:spcPts val="0"/>
              </a:spcAft>
              <a:buClr>
                <a:srgbClr val="000000"/>
              </a:buClr>
              <a:buSzPts val="1600"/>
              <a:buFont typeface="Arial"/>
              <a:buNone/>
            </a:pPr>
            <a:r>
              <a:t/>
            </a:r>
            <a:endParaRPr b="0" i="0" sz="600" u="none" cap="none" strike="noStrike">
              <a:solidFill>
                <a:srgbClr val="000000"/>
              </a:solidFill>
              <a:latin typeface="Merriweather Light"/>
              <a:ea typeface="Merriweather Light"/>
              <a:cs typeface="Merriweather Light"/>
              <a:sym typeface="Merriweather Light"/>
            </a:endParaRPr>
          </a:p>
          <a:p>
            <a:pPr indent="-285750" lvl="0" marL="285750" marR="0" rtl="0" algn="l">
              <a:lnSpc>
                <a:spcPct val="115000"/>
              </a:lnSpc>
              <a:spcBef>
                <a:spcPts val="0"/>
              </a:spcBef>
              <a:spcAft>
                <a:spcPts val="0"/>
              </a:spcAft>
              <a:buClr>
                <a:srgbClr val="000000"/>
              </a:buClr>
              <a:buSzPts val="1600"/>
              <a:buFont typeface="Arial"/>
              <a:buChar char="•"/>
            </a:pPr>
            <a:r>
              <a:rPr b="0" i="0" lang="en" sz="1400" u="none" cap="none" strike="noStrike">
                <a:solidFill>
                  <a:srgbClr val="000000"/>
                </a:solidFill>
                <a:latin typeface="Merriweather Light"/>
                <a:ea typeface="Merriweather Light"/>
                <a:cs typeface="Merriweather Light"/>
                <a:sym typeface="Merriweather Light"/>
              </a:rPr>
              <a:t>Non-Gaussian Spatio-Temporal Model - GAM</a:t>
            </a:r>
            <a:endParaRPr b="0" i="0" sz="1400" u="none" cap="none" strike="noStrike">
              <a:solidFill>
                <a:srgbClr val="000000"/>
              </a:solidFill>
              <a:latin typeface="Merriweather Light"/>
              <a:ea typeface="Merriweather Light"/>
              <a:cs typeface="Merriweather Light"/>
              <a:sym typeface="Merriweather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g1b06fff6f64_3_37"/>
          <p:cNvSpPr txBox="1"/>
          <p:nvPr>
            <p:ph type="title"/>
          </p:nvPr>
        </p:nvSpPr>
        <p:spPr>
          <a:xfrm>
            <a:off x="209075" y="-254976"/>
            <a:ext cx="8520600" cy="12825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600"/>
              <a:buNone/>
            </a:pPr>
            <a:r>
              <a:rPr lang="en"/>
              <a:t>Conclusions for Second Model </a:t>
            </a:r>
            <a:endParaRPr/>
          </a:p>
        </p:txBody>
      </p:sp>
      <p:sp>
        <p:nvSpPr>
          <p:cNvPr id="237" name="Google Shape;237;g1b06fff6f64_3_37"/>
          <p:cNvSpPr txBox="1"/>
          <p:nvPr/>
        </p:nvSpPr>
        <p:spPr>
          <a:xfrm>
            <a:off x="654600" y="954588"/>
            <a:ext cx="7834800" cy="3909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It is clear that time (especially Years) has a massive impact on the severity of the Human and Natural caused wildfires in Texas (</a:t>
            </a:r>
            <a:r>
              <a:rPr b="1" lang="en">
                <a:latin typeface="Roboto"/>
                <a:ea typeface="Roboto"/>
                <a:cs typeface="Roboto"/>
                <a:sym typeface="Roboto"/>
              </a:rPr>
              <a:t>specifically 2018 spike</a:t>
            </a:r>
            <a:r>
              <a:rPr lang="en">
                <a:latin typeface="Roboto"/>
                <a:ea typeface="Roboto"/>
                <a:cs typeface="Roboto"/>
                <a:sym typeface="Roboto"/>
              </a:rPr>
              <a:t>). Monthly predictions showed what we would expect in terms of higher intensity during warmer months (April - August) and cooler intensity during colder months (1-3).</a:t>
            </a:r>
            <a:endParaRPr>
              <a:latin typeface="Roboto"/>
              <a:ea typeface="Roboto"/>
              <a:cs typeface="Roboto"/>
              <a:sym typeface="Roboto"/>
            </a:endParaRPr>
          </a:p>
          <a:p>
            <a:pPr indent="0" lvl="0" marL="1397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Char char="●"/>
            </a:pPr>
            <a:r>
              <a:rPr lang="en">
                <a:latin typeface="Roboto"/>
                <a:ea typeface="Roboto"/>
                <a:cs typeface="Roboto"/>
                <a:sym typeface="Roboto"/>
              </a:rPr>
              <a:t>With the showing of standard error spread in the RPubs link we also see a spatial dependence visually towards East Texas in terms of minimized standard error in our predictions from the GAM model. The high density of points in that region consistently gave us our smallest error across all predictions no matter the year or month, (</a:t>
            </a:r>
            <a:r>
              <a:rPr b="1" lang="en">
                <a:latin typeface="Roboto"/>
                <a:ea typeface="Roboto"/>
                <a:cs typeface="Roboto"/>
                <a:sym typeface="Roboto"/>
              </a:rPr>
              <a:t>reference to RPubs last tab</a:t>
            </a:r>
            <a:r>
              <a:rPr lang="en">
                <a:latin typeface="Roboto"/>
                <a:ea typeface="Roboto"/>
                <a:cs typeface="Roboto"/>
                <a:sym typeface="Roboto"/>
              </a:rPr>
              <a:t>).So clearly spatial clusters will tend to have lower error compared to points in less populated areas that only contain singular points.</a:t>
            </a:r>
            <a:endParaRPr>
              <a:latin typeface="Roboto"/>
              <a:ea typeface="Roboto"/>
              <a:cs typeface="Roboto"/>
              <a:sym typeface="Roboto"/>
            </a:endParaRPr>
          </a:p>
          <a:p>
            <a:pPr indent="0" lvl="0" marL="1397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Time seems to have a more significant impact in our opinion in terms of the intensity of wildfires, clearly over the past 2-3 years it has come to a higher plateau, but the spike was clear and significant in 2018 for time and clearly in the western more desolate areas of Texas concerning causes by Humans and Nature.</a:t>
            </a:r>
            <a:endParaRPr>
              <a:latin typeface="Roboto"/>
              <a:ea typeface="Roboto"/>
              <a:cs typeface="Roboto"/>
              <a:sym typeface="Roboto"/>
            </a:endParaRPr>
          </a:p>
          <a:p>
            <a:pPr indent="-228600" lvl="0" marL="457200" marR="0" rtl="0" algn="l">
              <a:lnSpc>
                <a:spcPct val="100000"/>
              </a:lnSpc>
              <a:spcBef>
                <a:spcPts val="0"/>
              </a:spcBef>
              <a:spcAft>
                <a:spcPts val="0"/>
              </a:spcAft>
              <a:buClr>
                <a:srgbClr val="000000"/>
              </a:buClr>
              <a:buSzPts val="1400"/>
              <a:buFont typeface="Roboto"/>
              <a:buNone/>
            </a:pPr>
            <a:r>
              <a:t/>
            </a:r>
            <a:endParaRPr b="0" i="0" sz="1800" u="none" cap="none" strike="noStrike">
              <a:solidFill>
                <a:srgbClr val="000000"/>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5"/>
          <p:cNvSpPr txBox="1"/>
          <p:nvPr>
            <p:ph type="title"/>
          </p:nvPr>
        </p:nvSpPr>
        <p:spPr>
          <a:xfrm>
            <a:off x="3267300" y="1930500"/>
            <a:ext cx="2609400" cy="12825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600"/>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3"/>
          <p:cNvSpPr txBox="1"/>
          <p:nvPr>
            <p:ph type="title"/>
          </p:nvPr>
        </p:nvSpPr>
        <p:spPr>
          <a:xfrm>
            <a:off x="209075" y="0"/>
            <a:ext cx="8520600" cy="12825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600"/>
              <a:buNone/>
            </a:pPr>
            <a:r>
              <a:rPr lang="en"/>
              <a:t>Overview and Datasets</a:t>
            </a:r>
            <a:endParaRPr/>
          </a:p>
        </p:txBody>
      </p:sp>
      <p:sp>
        <p:nvSpPr>
          <p:cNvPr id="78" name="Google Shape;78;p3"/>
          <p:cNvSpPr txBox="1"/>
          <p:nvPr/>
        </p:nvSpPr>
        <p:spPr>
          <a:xfrm>
            <a:off x="399025" y="2311199"/>
            <a:ext cx="8596800" cy="2573751"/>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Merriweather Light"/>
              <a:ea typeface="Merriweather Light"/>
              <a:cs typeface="Merriweather Light"/>
              <a:sym typeface="Merriweather Light"/>
            </a:endParaRPr>
          </a:p>
          <a:p>
            <a:pPr indent="0" lvl="0" marL="0" marR="0" rtl="0" algn="l">
              <a:lnSpc>
                <a:spcPct val="115000"/>
              </a:lnSpc>
              <a:spcBef>
                <a:spcPts val="0"/>
              </a:spcBef>
              <a:spcAft>
                <a:spcPts val="0"/>
              </a:spcAft>
              <a:buClr>
                <a:srgbClr val="000000"/>
              </a:buClr>
              <a:buSzPts val="1500"/>
              <a:buFont typeface="Arial"/>
              <a:buNone/>
            </a:pPr>
            <a:r>
              <a:rPr b="1" i="0" lang="en" sz="1500" u="none" cap="none" strike="noStrike">
                <a:solidFill>
                  <a:srgbClr val="000000"/>
                </a:solidFill>
                <a:latin typeface="Merriweather"/>
                <a:ea typeface="Merriweather"/>
                <a:cs typeface="Merriweather"/>
                <a:sym typeface="Merriweather"/>
              </a:rPr>
              <a:t>1- Wildland_Fire_Locations_US</a:t>
            </a:r>
            <a:endParaRPr b="1" i="0" sz="1500" u="none" cap="none" strike="noStrike">
              <a:solidFill>
                <a:srgbClr val="000000"/>
              </a:solidFill>
              <a:latin typeface="Merriweather"/>
              <a:ea typeface="Merriweather"/>
              <a:cs typeface="Merriweather"/>
              <a:sym typeface="Merriweather"/>
            </a:endParaRPr>
          </a:p>
          <a:p>
            <a:pPr indent="-317500" lvl="0" marL="457200" marR="0" rtl="0" algn="l">
              <a:lnSpc>
                <a:spcPct val="115000"/>
              </a:lnSpc>
              <a:spcBef>
                <a:spcPts val="0"/>
              </a:spcBef>
              <a:spcAft>
                <a:spcPts val="0"/>
              </a:spcAft>
              <a:buClr>
                <a:srgbClr val="000000"/>
              </a:buClr>
              <a:buSzPts val="1400"/>
              <a:buFont typeface="Merriweather Light"/>
              <a:buChar char="●"/>
            </a:pPr>
            <a:r>
              <a:rPr b="0" i="0" lang="en" sz="1400" u="none" cap="none" strike="noStrike">
                <a:solidFill>
                  <a:srgbClr val="000000"/>
                </a:solidFill>
                <a:latin typeface="Merriweather Light"/>
                <a:ea typeface="Merriweather Light"/>
                <a:cs typeface="Merriweather Light"/>
                <a:sym typeface="Merriweather Light"/>
              </a:rPr>
              <a:t>From: National Interagency Fire Center</a:t>
            </a:r>
            <a:endParaRPr b="0" i="0" sz="1400" u="none" cap="none" strike="noStrike">
              <a:solidFill>
                <a:srgbClr val="000000"/>
              </a:solidFill>
              <a:latin typeface="Merriweather Light"/>
              <a:ea typeface="Merriweather Light"/>
              <a:cs typeface="Merriweather Light"/>
              <a:sym typeface="Merriweather Light"/>
            </a:endParaRPr>
          </a:p>
          <a:p>
            <a:pPr indent="-317500" lvl="0" marL="457200" marR="0" rtl="0" algn="l">
              <a:lnSpc>
                <a:spcPct val="115000"/>
              </a:lnSpc>
              <a:spcBef>
                <a:spcPts val="0"/>
              </a:spcBef>
              <a:spcAft>
                <a:spcPts val="0"/>
              </a:spcAft>
              <a:buClr>
                <a:srgbClr val="000000"/>
              </a:buClr>
              <a:buSzPts val="1400"/>
              <a:buFont typeface="Merriweather Light"/>
              <a:buChar char="●"/>
            </a:pPr>
            <a:r>
              <a:rPr b="0" i="0" lang="en" sz="1400" u="none" cap="none" strike="noStrike">
                <a:solidFill>
                  <a:srgbClr val="000000"/>
                </a:solidFill>
                <a:latin typeface="Merriweather Light"/>
                <a:ea typeface="Merriweather Light"/>
                <a:cs typeface="Merriweather Light"/>
                <a:sym typeface="Merriweather Light"/>
              </a:rPr>
              <a:t>Link: </a:t>
            </a:r>
            <a:r>
              <a:rPr b="0" i="0" lang="en" sz="1400" u="sng" cap="none" strike="noStrike">
                <a:solidFill>
                  <a:schemeClr val="accent5"/>
                </a:solidFill>
                <a:latin typeface="Merriweather Light"/>
                <a:ea typeface="Merriweather Light"/>
                <a:cs typeface="Merriweather Light"/>
                <a:sym typeface="Merriweather Light"/>
                <a:hlinkClick r:id="rId3">
                  <a:extLst>
                    <a:ext uri="{A12FA001-AC4F-418D-AE19-62706E023703}">
                      <ahyp:hlinkClr val="tx"/>
                    </a:ext>
                  </a:extLst>
                </a:hlinkClick>
              </a:rPr>
              <a:t>https://data-nifc.opendata.arcgis.com</a:t>
            </a:r>
            <a:r>
              <a:rPr b="0" i="0" lang="en" sz="1400" u="none" cap="none" strike="noStrike">
                <a:solidFill>
                  <a:srgbClr val="000000"/>
                </a:solidFill>
                <a:latin typeface="Merriweather Light"/>
                <a:ea typeface="Merriweather Light"/>
                <a:cs typeface="Merriweather Light"/>
                <a:sym typeface="Merriweather Light"/>
              </a:rPr>
              <a:t> </a:t>
            </a:r>
            <a:endParaRPr b="0" i="0" sz="1400" u="none" cap="none" strike="noStrike">
              <a:solidFill>
                <a:srgbClr val="000000"/>
              </a:solidFill>
              <a:latin typeface="Merriweather Light"/>
              <a:ea typeface="Merriweather Light"/>
              <a:cs typeface="Merriweather Light"/>
              <a:sym typeface="Merriweather Light"/>
            </a:endParaRPr>
          </a:p>
          <a:p>
            <a:pPr indent="-317500" lvl="0" marL="457200" marR="0" rtl="0" algn="l">
              <a:lnSpc>
                <a:spcPct val="115000"/>
              </a:lnSpc>
              <a:spcBef>
                <a:spcPts val="0"/>
              </a:spcBef>
              <a:spcAft>
                <a:spcPts val="0"/>
              </a:spcAft>
              <a:buClr>
                <a:srgbClr val="000000"/>
              </a:buClr>
              <a:buSzPts val="1400"/>
              <a:buFont typeface="Merriweather Light"/>
              <a:buChar char="●"/>
            </a:pPr>
            <a:r>
              <a:rPr b="0" i="0" lang="en" sz="1400" u="none" cap="none" strike="noStrike">
                <a:solidFill>
                  <a:srgbClr val="000000"/>
                </a:solidFill>
                <a:latin typeface="Merriweather Light"/>
                <a:ea typeface="Merriweather Light"/>
                <a:cs typeface="Merriweather Light"/>
                <a:sym typeface="Merriweather Light"/>
              </a:rPr>
              <a:t>Period: April,2009 - Sep,2022</a:t>
            </a:r>
            <a:endParaRPr b="0" i="0" sz="1400" u="none" cap="none" strike="noStrike">
              <a:solidFill>
                <a:srgbClr val="000000"/>
              </a:solidFill>
              <a:latin typeface="Merriweather Light"/>
              <a:ea typeface="Merriweather Light"/>
              <a:cs typeface="Merriweather Light"/>
              <a:sym typeface="Merriweather Light"/>
            </a:endParaRPr>
          </a:p>
          <a:p>
            <a:pPr indent="0" lvl="0" marL="0" marR="0" rtl="0" algn="l">
              <a:lnSpc>
                <a:spcPct val="115000"/>
              </a:lnSpc>
              <a:spcBef>
                <a:spcPts val="0"/>
              </a:spcBef>
              <a:spcAft>
                <a:spcPts val="0"/>
              </a:spcAft>
              <a:buClr>
                <a:srgbClr val="000000"/>
              </a:buClr>
              <a:buSzPts val="1900"/>
              <a:buFont typeface="Arial"/>
              <a:buNone/>
            </a:pPr>
            <a:r>
              <a:t/>
            </a:r>
            <a:endParaRPr b="0" i="0" sz="1900" u="none" cap="none" strike="noStrike">
              <a:solidFill>
                <a:srgbClr val="000000"/>
              </a:solidFill>
              <a:latin typeface="Merriweather Light"/>
              <a:ea typeface="Merriweather Light"/>
              <a:cs typeface="Merriweather Light"/>
              <a:sym typeface="Merriweather Light"/>
            </a:endParaRPr>
          </a:p>
          <a:p>
            <a:pPr indent="0" lvl="0" marL="0" marR="0" rtl="0" algn="l">
              <a:lnSpc>
                <a:spcPct val="115000"/>
              </a:lnSpc>
              <a:spcBef>
                <a:spcPts val="0"/>
              </a:spcBef>
              <a:spcAft>
                <a:spcPts val="0"/>
              </a:spcAft>
              <a:buClr>
                <a:srgbClr val="000000"/>
              </a:buClr>
              <a:buSzPts val="1500"/>
              <a:buFont typeface="Arial"/>
              <a:buNone/>
            </a:pPr>
            <a:r>
              <a:rPr b="1" i="0" lang="en" sz="1500" u="none" cap="none" strike="noStrike">
                <a:solidFill>
                  <a:srgbClr val="000000"/>
                </a:solidFill>
                <a:latin typeface="Merriweather"/>
                <a:ea typeface="Merriweather"/>
                <a:cs typeface="Merriweather"/>
                <a:sym typeface="Merriweather"/>
              </a:rPr>
              <a:t>2- Texas_Fire_Department_and_Substations </a:t>
            </a:r>
            <a:endParaRPr b="1" i="0" sz="1500" u="none" cap="none" strike="noStrike">
              <a:solidFill>
                <a:srgbClr val="000000"/>
              </a:solidFill>
              <a:latin typeface="Merriweather"/>
              <a:ea typeface="Merriweather"/>
              <a:cs typeface="Merriweather"/>
              <a:sym typeface="Merriweather"/>
            </a:endParaRPr>
          </a:p>
          <a:p>
            <a:pPr indent="-317500" lvl="0" marL="457200" marR="0" rtl="0" algn="l">
              <a:lnSpc>
                <a:spcPct val="115000"/>
              </a:lnSpc>
              <a:spcBef>
                <a:spcPts val="0"/>
              </a:spcBef>
              <a:spcAft>
                <a:spcPts val="0"/>
              </a:spcAft>
              <a:buClr>
                <a:srgbClr val="000000"/>
              </a:buClr>
              <a:buSzPts val="1400"/>
              <a:buFont typeface="Merriweather Light"/>
              <a:buChar char="●"/>
            </a:pPr>
            <a:r>
              <a:rPr b="0" i="0" lang="en" sz="1400" u="none" cap="none" strike="noStrike">
                <a:solidFill>
                  <a:srgbClr val="000000"/>
                </a:solidFill>
                <a:latin typeface="Merriweather Light"/>
                <a:ea typeface="Merriweather Light"/>
                <a:cs typeface="Merriweather Light"/>
                <a:sym typeface="Merriweather Light"/>
              </a:rPr>
              <a:t>From: Texas A&amp;M Forest Service</a:t>
            </a:r>
            <a:endParaRPr b="0" i="0" sz="1400" u="none" cap="none" strike="noStrike">
              <a:solidFill>
                <a:srgbClr val="000000"/>
              </a:solidFill>
              <a:latin typeface="Merriweather Light"/>
              <a:ea typeface="Merriweather Light"/>
              <a:cs typeface="Merriweather Light"/>
              <a:sym typeface="Merriweather Light"/>
            </a:endParaRPr>
          </a:p>
          <a:p>
            <a:pPr indent="-317500" lvl="0" marL="457200" marR="0" rtl="0" algn="l">
              <a:lnSpc>
                <a:spcPct val="115000"/>
              </a:lnSpc>
              <a:spcBef>
                <a:spcPts val="0"/>
              </a:spcBef>
              <a:spcAft>
                <a:spcPts val="0"/>
              </a:spcAft>
              <a:buClr>
                <a:srgbClr val="000000"/>
              </a:buClr>
              <a:buSzPts val="1400"/>
              <a:buFont typeface="Merriweather Light"/>
              <a:buChar char="●"/>
            </a:pPr>
            <a:r>
              <a:rPr b="0" i="0" lang="en" sz="1400" u="none" cap="none" strike="noStrike">
                <a:solidFill>
                  <a:srgbClr val="000000"/>
                </a:solidFill>
                <a:latin typeface="Merriweather Light"/>
                <a:ea typeface="Merriweather Light"/>
                <a:cs typeface="Merriweather Light"/>
                <a:sym typeface="Merriweather Light"/>
              </a:rPr>
              <a:t>Link:  </a:t>
            </a:r>
            <a:r>
              <a:rPr b="0" i="0" lang="en" sz="1400" u="sng" cap="none" strike="noStrike">
                <a:solidFill>
                  <a:schemeClr val="hlink"/>
                </a:solidFill>
                <a:latin typeface="Merriweather Light"/>
                <a:ea typeface="Merriweather Light"/>
                <a:cs typeface="Merriweather Light"/>
                <a:sym typeface="Merriweather Light"/>
                <a:hlinkClick r:id="rId4"/>
              </a:rPr>
              <a:t>https://public.tfswildfires.com</a:t>
            </a:r>
            <a:r>
              <a:rPr b="0" i="0" lang="en" sz="1400" u="none" cap="none" strike="noStrike">
                <a:solidFill>
                  <a:srgbClr val="000000"/>
                </a:solidFill>
                <a:latin typeface="Merriweather Light"/>
                <a:ea typeface="Merriweather Light"/>
                <a:cs typeface="Merriweather Light"/>
                <a:sym typeface="Merriweather Light"/>
              </a:rPr>
              <a:t> </a:t>
            </a:r>
            <a:endParaRPr b="0" i="0" sz="1400" u="none" cap="none" strike="noStrike">
              <a:solidFill>
                <a:srgbClr val="000000"/>
              </a:solidFill>
              <a:latin typeface="Merriweather Light"/>
              <a:ea typeface="Merriweather Light"/>
              <a:cs typeface="Merriweather Light"/>
              <a:sym typeface="Merriweather Light"/>
            </a:endParaRPr>
          </a:p>
        </p:txBody>
      </p:sp>
      <p:sp>
        <p:nvSpPr>
          <p:cNvPr id="79" name="Google Shape;79;p3"/>
          <p:cNvSpPr txBox="1"/>
          <p:nvPr/>
        </p:nvSpPr>
        <p:spPr>
          <a:xfrm>
            <a:off x="250850" y="1371421"/>
            <a:ext cx="8120793"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Times New Roman"/>
                <a:ea typeface="Times New Roman"/>
                <a:cs typeface="Times New Roman"/>
                <a:sym typeface="Times New Roman"/>
              </a:rPr>
              <a:t>Objective: </a:t>
            </a:r>
            <a:r>
              <a:rPr b="0" i="0" lang="en" sz="2000" u="none" cap="none" strike="noStrike">
                <a:solidFill>
                  <a:srgbClr val="000000"/>
                </a:solidFill>
                <a:latin typeface="Times New Roman"/>
                <a:ea typeface="Times New Roman"/>
                <a:cs typeface="Times New Roman"/>
                <a:sym typeface="Times New Roman"/>
              </a:rPr>
              <a:t>The problem our team is trying to solve is how can we visualize and analyze spatially the spread of wildfires in the US and specifically the state of Texas. </a:t>
            </a:r>
            <a:endParaRPr b="0" i="0" sz="16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4"/>
          <p:cNvSpPr txBox="1"/>
          <p:nvPr>
            <p:ph type="title"/>
          </p:nvPr>
        </p:nvSpPr>
        <p:spPr>
          <a:xfrm>
            <a:off x="209075" y="0"/>
            <a:ext cx="8520600" cy="12825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600"/>
              <a:buNone/>
            </a:pPr>
            <a:r>
              <a:rPr lang="en"/>
              <a:t>Exploratory Data Analysis (EDA)</a:t>
            </a:r>
            <a:endParaRPr/>
          </a:p>
        </p:txBody>
      </p:sp>
      <p:sp>
        <p:nvSpPr>
          <p:cNvPr id="85" name="Google Shape;85;p4"/>
          <p:cNvSpPr txBox="1"/>
          <p:nvPr/>
        </p:nvSpPr>
        <p:spPr>
          <a:xfrm>
            <a:off x="399025" y="1282500"/>
            <a:ext cx="8596800" cy="503184"/>
          </a:xfrm>
          <a:prstGeom prst="rect">
            <a:avLst/>
          </a:prstGeom>
          <a:noFill/>
          <a:ln>
            <a:noFill/>
          </a:ln>
        </p:spPr>
        <p:txBody>
          <a:bodyPr anchorCtr="0" anchor="t" bIns="91425" lIns="91425" spcFirstLastPara="1" rIns="91425" wrap="square" tIns="91425">
            <a:spAutoFit/>
          </a:bodyPr>
          <a:lstStyle/>
          <a:p>
            <a:pPr indent="-336550" lvl="0" marL="457200" marR="0" rtl="0" algn="l">
              <a:lnSpc>
                <a:spcPct val="115000"/>
              </a:lnSpc>
              <a:spcBef>
                <a:spcPts val="0"/>
              </a:spcBef>
              <a:spcAft>
                <a:spcPts val="0"/>
              </a:spcAft>
              <a:buClr>
                <a:srgbClr val="000000"/>
              </a:buClr>
              <a:buSzPts val="1700"/>
              <a:buFont typeface="Merriweather"/>
              <a:buChar char="●"/>
            </a:pPr>
            <a:r>
              <a:rPr b="1" i="0" lang="en" sz="1800" u="none" cap="none" strike="noStrike">
                <a:solidFill>
                  <a:srgbClr val="000000"/>
                </a:solidFill>
                <a:latin typeface="Times New Roman"/>
                <a:ea typeface="Times New Roman"/>
                <a:cs typeface="Times New Roman"/>
                <a:sym typeface="Times New Roman"/>
              </a:rPr>
              <a:t>Data Preparation (Data cleansing and imputation)</a:t>
            </a:r>
            <a:endParaRPr b="0" i="0" sz="1600" u="none" cap="none" strike="noStrike">
              <a:solidFill>
                <a:srgbClr val="000000"/>
              </a:solidFill>
              <a:latin typeface="Times New Roman"/>
              <a:ea typeface="Times New Roman"/>
              <a:cs typeface="Times New Roman"/>
              <a:sym typeface="Times New Roman"/>
            </a:endParaRPr>
          </a:p>
        </p:txBody>
      </p:sp>
      <p:sp>
        <p:nvSpPr>
          <p:cNvPr id="86" name="Google Shape;86;p4"/>
          <p:cNvSpPr txBox="1"/>
          <p:nvPr/>
        </p:nvSpPr>
        <p:spPr>
          <a:xfrm>
            <a:off x="689400" y="1823786"/>
            <a:ext cx="3882600" cy="3044393"/>
          </a:xfrm>
          <a:prstGeom prst="rect">
            <a:avLst/>
          </a:prstGeom>
          <a:noFill/>
          <a:ln>
            <a:noFill/>
          </a:ln>
        </p:spPr>
        <p:txBody>
          <a:bodyPr anchorCtr="0" anchor="t" bIns="91425" lIns="91425" spcFirstLastPara="1" rIns="91425" wrap="square" tIns="91425">
            <a:spAutoFit/>
          </a:bodyPr>
          <a:lstStyle/>
          <a:p>
            <a:pPr indent="-336550" lvl="0" marL="457200" marR="0" rtl="0" algn="l">
              <a:lnSpc>
                <a:spcPct val="150000"/>
              </a:lnSpc>
              <a:spcBef>
                <a:spcPts val="700"/>
              </a:spcBef>
              <a:spcAft>
                <a:spcPts val="0"/>
              </a:spcAft>
              <a:buClr>
                <a:srgbClr val="000000"/>
              </a:buClr>
              <a:buSzPts val="1700"/>
              <a:buFont typeface="Merriweather Light"/>
              <a:buAutoNum type="arabicPeriod"/>
            </a:pPr>
            <a:r>
              <a:rPr b="0" i="0" lang="en" sz="2000" u="none" cap="none" strike="noStrike">
                <a:solidFill>
                  <a:srgbClr val="000000"/>
                </a:solidFill>
                <a:latin typeface="Times New Roman"/>
                <a:ea typeface="Times New Roman"/>
                <a:cs typeface="Times New Roman"/>
                <a:sym typeface="Times New Roman"/>
              </a:rPr>
              <a:t>Removing duplicates</a:t>
            </a:r>
            <a:endParaRPr b="0" i="0" sz="2000" u="none" cap="none" strike="noStrike">
              <a:solidFill>
                <a:srgbClr val="000000"/>
              </a:solidFill>
              <a:latin typeface="Times New Roman"/>
              <a:ea typeface="Times New Roman"/>
              <a:cs typeface="Times New Roman"/>
              <a:sym typeface="Times New Roman"/>
            </a:endParaRPr>
          </a:p>
          <a:p>
            <a:pPr indent="-336550" lvl="0" marL="457200" marR="0" rtl="0" algn="l">
              <a:lnSpc>
                <a:spcPct val="150000"/>
              </a:lnSpc>
              <a:spcBef>
                <a:spcPts val="0"/>
              </a:spcBef>
              <a:spcAft>
                <a:spcPts val="0"/>
              </a:spcAft>
              <a:buClr>
                <a:srgbClr val="000000"/>
              </a:buClr>
              <a:buSzPts val="1700"/>
              <a:buFont typeface="Arial"/>
              <a:buAutoNum type="arabicPeriod"/>
            </a:pPr>
            <a:r>
              <a:rPr b="0" i="0" lang="en" sz="2000" u="none" cap="none" strike="noStrike">
                <a:solidFill>
                  <a:srgbClr val="000000"/>
                </a:solidFill>
                <a:latin typeface="Times New Roman"/>
                <a:ea typeface="Times New Roman"/>
                <a:cs typeface="Times New Roman"/>
                <a:sym typeface="Times New Roman"/>
              </a:rPr>
              <a:t>Filtering unwanted outliers</a:t>
            </a:r>
            <a:endParaRPr b="0" i="0" sz="2000" u="none" cap="none" strike="noStrike">
              <a:solidFill>
                <a:srgbClr val="000000"/>
              </a:solidFill>
              <a:latin typeface="Times New Roman"/>
              <a:ea typeface="Times New Roman"/>
              <a:cs typeface="Times New Roman"/>
              <a:sym typeface="Times New Roman"/>
            </a:endParaRPr>
          </a:p>
          <a:p>
            <a:pPr indent="-336550" lvl="0" marL="457200" marR="0" rtl="0" algn="l">
              <a:lnSpc>
                <a:spcPct val="150000"/>
              </a:lnSpc>
              <a:spcBef>
                <a:spcPts val="0"/>
              </a:spcBef>
              <a:spcAft>
                <a:spcPts val="0"/>
              </a:spcAft>
              <a:buClr>
                <a:srgbClr val="000000"/>
              </a:buClr>
              <a:buSzPts val="1700"/>
              <a:buFont typeface="Arial"/>
              <a:buAutoNum type="arabicPeriod"/>
            </a:pPr>
            <a:r>
              <a:rPr b="0" i="0" lang="en" sz="2000" u="none" cap="none" strike="noStrike">
                <a:solidFill>
                  <a:srgbClr val="000000"/>
                </a:solidFill>
                <a:latin typeface="Times New Roman"/>
                <a:ea typeface="Times New Roman"/>
                <a:cs typeface="Times New Roman"/>
                <a:sym typeface="Times New Roman"/>
              </a:rPr>
              <a:t>Selecting specific features</a:t>
            </a:r>
            <a:endParaRPr b="0" i="0" sz="2000" u="none" cap="none" strike="noStrike">
              <a:solidFill>
                <a:srgbClr val="000000"/>
              </a:solidFill>
              <a:latin typeface="Times New Roman"/>
              <a:ea typeface="Times New Roman"/>
              <a:cs typeface="Times New Roman"/>
              <a:sym typeface="Times New Roman"/>
            </a:endParaRPr>
          </a:p>
          <a:p>
            <a:pPr indent="-336550" lvl="0" marL="457200" marR="0" rtl="0" algn="l">
              <a:lnSpc>
                <a:spcPct val="150000"/>
              </a:lnSpc>
              <a:spcBef>
                <a:spcPts val="0"/>
              </a:spcBef>
              <a:spcAft>
                <a:spcPts val="0"/>
              </a:spcAft>
              <a:buClr>
                <a:srgbClr val="000000"/>
              </a:buClr>
              <a:buSzPts val="1700"/>
              <a:buFont typeface="Arial"/>
              <a:buAutoNum type="arabicPeriod"/>
            </a:pPr>
            <a:r>
              <a:rPr b="0" i="0" lang="en" sz="2000" u="none" cap="none" strike="noStrike">
                <a:solidFill>
                  <a:srgbClr val="000000"/>
                </a:solidFill>
                <a:latin typeface="Times New Roman"/>
                <a:ea typeface="Times New Roman"/>
                <a:cs typeface="Times New Roman"/>
                <a:sym typeface="Times New Roman"/>
              </a:rPr>
              <a:t>Splitting / Rename columns</a:t>
            </a:r>
            <a:endParaRPr b="0" i="0" sz="2000" u="none" cap="none" strike="noStrike">
              <a:solidFill>
                <a:srgbClr val="000000"/>
              </a:solidFill>
              <a:latin typeface="Times New Roman"/>
              <a:ea typeface="Times New Roman"/>
              <a:cs typeface="Times New Roman"/>
              <a:sym typeface="Times New Roman"/>
            </a:endParaRPr>
          </a:p>
          <a:p>
            <a:pPr indent="-336550" lvl="0" marL="457200" marR="0" rtl="0" algn="l">
              <a:lnSpc>
                <a:spcPct val="150000"/>
              </a:lnSpc>
              <a:spcBef>
                <a:spcPts val="0"/>
              </a:spcBef>
              <a:spcAft>
                <a:spcPts val="0"/>
              </a:spcAft>
              <a:buClr>
                <a:srgbClr val="000000"/>
              </a:buClr>
              <a:buSzPts val="1700"/>
              <a:buFont typeface="Arial"/>
              <a:buAutoNum type="arabicPeriod"/>
            </a:pPr>
            <a:r>
              <a:rPr b="0" i="0" lang="en" sz="2000" u="none" cap="none" strike="noStrike">
                <a:solidFill>
                  <a:srgbClr val="000000"/>
                </a:solidFill>
                <a:latin typeface="Times New Roman"/>
                <a:ea typeface="Times New Roman"/>
                <a:cs typeface="Times New Roman"/>
                <a:sym typeface="Times New Roman"/>
              </a:rPr>
              <a:t>Changing data types</a:t>
            </a:r>
            <a:endParaRPr b="0" i="0" sz="2000" u="none" cap="none" strike="noStrike">
              <a:solidFill>
                <a:srgbClr val="000000"/>
              </a:solidFill>
              <a:latin typeface="Times New Roman"/>
              <a:ea typeface="Times New Roman"/>
              <a:cs typeface="Times New Roman"/>
              <a:sym typeface="Times New Roman"/>
            </a:endParaRPr>
          </a:p>
          <a:p>
            <a:pPr indent="-336550" lvl="0" marL="457200" marR="0" rtl="0" algn="l">
              <a:lnSpc>
                <a:spcPct val="150000"/>
              </a:lnSpc>
              <a:spcBef>
                <a:spcPts val="0"/>
              </a:spcBef>
              <a:spcAft>
                <a:spcPts val="0"/>
              </a:spcAft>
              <a:buClr>
                <a:srgbClr val="000000"/>
              </a:buClr>
              <a:buSzPts val="1700"/>
              <a:buFont typeface="Arial"/>
              <a:buAutoNum type="arabicPeriod"/>
            </a:pPr>
            <a:r>
              <a:rPr b="0" i="0" lang="en" sz="2000" u="none" cap="none" strike="noStrike">
                <a:solidFill>
                  <a:srgbClr val="000000"/>
                </a:solidFill>
                <a:latin typeface="Times New Roman"/>
                <a:ea typeface="Times New Roman"/>
                <a:cs typeface="Times New Roman"/>
                <a:sym typeface="Times New Roman"/>
              </a:rPr>
              <a:t>Handling missing data</a:t>
            </a:r>
            <a:endParaRPr b="0" i="0" sz="2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5"/>
          <p:cNvSpPr txBox="1"/>
          <p:nvPr>
            <p:ph type="title"/>
          </p:nvPr>
        </p:nvSpPr>
        <p:spPr>
          <a:xfrm>
            <a:off x="209075" y="0"/>
            <a:ext cx="8520600" cy="12825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600"/>
              <a:buNone/>
            </a:pPr>
            <a:r>
              <a:rPr lang="en"/>
              <a:t>Exploratory Data Analysis (EDA)</a:t>
            </a:r>
            <a:endParaRPr/>
          </a:p>
        </p:txBody>
      </p:sp>
      <p:sp>
        <p:nvSpPr>
          <p:cNvPr id="92" name="Google Shape;92;p5"/>
          <p:cNvSpPr txBox="1"/>
          <p:nvPr/>
        </p:nvSpPr>
        <p:spPr>
          <a:xfrm>
            <a:off x="399026" y="1815900"/>
            <a:ext cx="5022060" cy="2766881"/>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900"/>
              <a:buFont typeface="Arial"/>
              <a:buNone/>
            </a:pPr>
            <a:r>
              <a:t/>
            </a:r>
            <a:endParaRPr b="0" i="0" sz="1900" u="none" cap="none" strike="noStrike">
              <a:solidFill>
                <a:srgbClr val="000000"/>
              </a:solidFill>
              <a:latin typeface="Merriweather Light"/>
              <a:ea typeface="Merriweather Light"/>
              <a:cs typeface="Merriweather Light"/>
              <a:sym typeface="Merriweather Light"/>
            </a:endParaRPr>
          </a:p>
          <a:p>
            <a:pPr indent="0" lvl="0" marL="0" marR="0" rtl="0" algn="l">
              <a:lnSpc>
                <a:spcPct val="150000"/>
              </a:lnSpc>
              <a:spcBef>
                <a:spcPts val="0"/>
              </a:spcBef>
              <a:spcAft>
                <a:spcPts val="0"/>
              </a:spcAft>
              <a:buClr>
                <a:srgbClr val="000000"/>
              </a:buClr>
              <a:buSzPts val="1500"/>
              <a:buFont typeface="Arial"/>
              <a:buNone/>
            </a:pPr>
            <a:r>
              <a:rPr b="1" i="0" lang="en" sz="1500" u="none" cap="none" strike="noStrike">
                <a:solidFill>
                  <a:srgbClr val="000000"/>
                </a:solidFill>
                <a:latin typeface="Merriweather"/>
                <a:ea typeface="Merriweather"/>
                <a:cs typeface="Merriweather"/>
                <a:sym typeface="Merriweather"/>
              </a:rPr>
              <a:t>1- Wildland_Fire_Locations_US</a:t>
            </a:r>
            <a:endParaRPr b="1" i="0" sz="1500" u="none" cap="none" strike="noStrike">
              <a:solidFill>
                <a:srgbClr val="000000"/>
              </a:solidFill>
              <a:latin typeface="Merriweather"/>
              <a:ea typeface="Merriweather"/>
              <a:cs typeface="Merriweather"/>
              <a:sym typeface="Merriweather"/>
            </a:endParaRPr>
          </a:p>
          <a:p>
            <a:pPr indent="-317500" lvl="0" marL="457200" marR="0" rtl="0" algn="l">
              <a:lnSpc>
                <a:spcPct val="150000"/>
              </a:lnSpc>
              <a:spcBef>
                <a:spcPts val="0"/>
              </a:spcBef>
              <a:spcAft>
                <a:spcPts val="0"/>
              </a:spcAft>
              <a:buClr>
                <a:srgbClr val="000000"/>
              </a:buClr>
              <a:buSzPts val="1400"/>
              <a:buFont typeface="Merriweather Light"/>
              <a:buChar char="●"/>
            </a:pPr>
            <a:r>
              <a:rPr b="0" i="0" lang="en" sz="1400" u="none" cap="none" strike="noStrike">
                <a:solidFill>
                  <a:srgbClr val="000000"/>
                </a:solidFill>
                <a:latin typeface="Merriweather Light"/>
                <a:ea typeface="Merriweather Light"/>
                <a:cs typeface="Merriweather Light"/>
                <a:sym typeface="Merriweather Light"/>
              </a:rPr>
              <a:t># of data points : </a:t>
            </a:r>
            <a:r>
              <a:rPr b="1" i="0" lang="en" sz="1400" u="none" cap="none" strike="noStrike">
                <a:solidFill>
                  <a:srgbClr val="000000"/>
                </a:solidFill>
                <a:latin typeface="Merriweather"/>
                <a:ea typeface="Merriweather"/>
                <a:cs typeface="Merriweather"/>
                <a:sym typeface="Merriweather"/>
              </a:rPr>
              <a:t>136,868</a:t>
            </a:r>
            <a:endParaRPr/>
          </a:p>
          <a:p>
            <a:pPr indent="-228600" lvl="0" marL="457200" marR="0" rtl="0" algn="l">
              <a:lnSpc>
                <a:spcPct val="150000"/>
              </a:lnSpc>
              <a:spcBef>
                <a:spcPts val="0"/>
              </a:spcBef>
              <a:spcAft>
                <a:spcPts val="0"/>
              </a:spcAft>
              <a:buClr>
                <a:srgbClr val="000000"/>
              </a:buClr>
              <a:buSzPts val="1400"/>
              <a:buFont typeface="Merriweather Light"/>
              <a:buNone/>
            </a:pPr>
            <a:r>
              <a:t/>
            </a:r>
            <a:endParaRPr b="1" i="0" sz="1400" u="none" cap="none" strike="noStrike">
              <a:solidFill>
                <a:srgbClr val="000000"/>
              </a:solidFill>
              <a:latin typeface="Merriweather"/>
              <a:ea typeface="Merriweather"/>
              <a:cs typeface="Merriweather"/>
              <a:sym typeface="Merriweather"/>
            </a:endParaRPr>
          </a:p>
          <a:p>
            <a:pPr indent="0" lvl="0" marL="0" marR="0" rtl="0" algn="l">
              <a:lnSpc>
                <a:spcPct val="115000"/>
              </a:lnSpc>
              <a:spcBef>
                <a:spcPts val="0"/>
              </a:spcBef>
              <a:spcAft>
                <a:spcPts val="0"/>
              </a:spcAft>
              <a:buClr>
                <a:srgbClr val="000000"/>
              </a:buClr>
              <a:buSzPts val="1900"/>
              <a:buFont typeface="Arial"/>
              <a:buNone/>
            </a:pPr>
            <a:r>
              <a:t/>
            </a:r>
            <a:endParaRPr b="0" i="0" sz="1900" u="none" cap="none" strike="noStrike">
              <a:solidFill>
                <a:srgbClr val="000000"/>
              </a:solidFill>
              <a:latin typeface="Merriweather Light"/>
              <a:ea typeface="Merriweather Light"/>
              <a:cs typeface="Merriweather Light"/>
              <a:sym typeface="Merriweather Light"/>
            </a:endParaRPr>
          </a:p>
          <a:p>
            <a:pPr indent="0" lvl="0" marL="0" marR="0" rtl="0" algn="l">
              <a:lnSpc>
                <a:spcPct val="150000"/>
              </a:lnSpc>
              <a:spcBef>
                <a:spcPts val="0"/>
              </a:spcBef>
              <a:spcAft>
                <a:spcPts val="0"/>
              </a:spcAft>
              <a:buClr>
                <a:srgbClr val="000000"/>
              </a:buClr>
              <a:buSzPts val="1500"/>
              <a:buFont typeface="Arial"/>
              <a:buNone/>
            </a:pPr>
            <a:r>
              <a:rPr b="1" i="0" lang="en" sz="1500" u="none" cap="none" strike="noStrike">
                <a:solidFill>
                  <a:srgbClr val="000000"/>
                </a:solidFill>
                <a:latin typeface="Merriweather"/>
                <a:ea typeface="Merriweather"/>
                <a:cs typeface="Merriweather"/>
                <a:sym typeface="Merriweather"/>
              </a:rPr>
              <a:t>2- Texas_Fire_Department_and_Substations </a:t>
            </a:r>
            <a:endParaRPr b="1" i="0" sz="1500" u="none" cap="none" strike="noStrike">
              <a:solidFill>
                <a:srgbClr val="000000"/>
              </a:solidFill>
              <a:latin typeface="Merriweather"/>
              <a:ea typeface="Merriweather"/>
              <a:cs typeface="Merriweather"/>
              <a:sym typeface="Merriweather"/>
            </a:endParaRPr>
          </a:p>
          <a:p>
            <a:pPr indent="-317500" lvl="0" marL="457200" marR="0" rtl="0" algn="l">
              <a:lnSpc>
                <a:spcPct val="150000"/>
              </a:lnSpc>
              <a:spcBef>
                <a:spcPts val="0"/>
              </a:spcBef>
              <a:spcAft>
                <a:spcPts val="0"/>
              </a:spcAft>
              <a:buClr>
                <a:srgbClr val="000000"/>
              </a:buClr>
              <a:buSzPts val="1400"/>
              <a:buFont typeface="Merriweather Light"/>
              <a:buChar char="●"/>
            </a:pPr>
            <a:r>
              <a:rPr b="0" i="0" lang="en" sz="1400" u="none" cap="none" strike="noStrike">
                <a:solidFill>
                  <a:srgbClr val="000000"/>
                </a:solidFill>
                <a:latin typeface="Merriweather Light"/>
                <a:ea typeface="Merriweather Light"/>
                <a:cs typeface="Merriweather Light"/>
                <a:sym typeface="Merriweather Light"/>
              </a:rPr>
              <a:t># of data points : </a:t>
            </a:r>
            <a:r>
              <a:rPr b="1" i="0" lang="en" sz="1400" u="none" cap="none" strike="noStrike">
                <a:solidFill>
                  <a:srgbClr val="000000"/>
                </a:solidFill>
                <a:latin typeface="Merriweather"/>
                <a:ea typeface="Merriweather"/>
                <a:cs typeface="Merriweather"/>
                <a:sym typeface="Merriweather"/>
              </a:rPr>
              <a:t>3189</a:t>
            </a:r>
            <a:endParaRPr b="1" i="0" sz="1400" u="none" cap="none" strike="noStrike">
              <a:solidFill>
                <a:srgbClr val="000000"/>
              </a:solidFill>
              <a:latin typeface="Merriweather"/>
              <a:ea typeface="Merriweather"/>
              <a:cs typeface="Merriweather"/>
              <a:sym typeface="Merriweather"/>
            </a:endParaRPr>
          </a:p>
          <a:p>
            <a:pPr indent="0" lvl="0" marL="45720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Merriweather Light"/>
              <a:ea typeface="Merriweather Light"/>
              <a:cs typeface="Merriweather Light"/>
              <a:sym typeface="Merriweather Light"/>
            </a:endParaRPr>
          </a:p>
        </p:txBody>
      </p:sp>
      <p:sp>
        <p:nvSpPr>
          <p:cNvPr id="93" name="Google Shape;93;p5"/>
          <p:cNvSpPr txBox="1"/>
          <p:nvPr/>
        </p:nvSpPr>
        <p:spPr>
          <a:xfrm>
            <a:off x="399025" y="1282500"/>
            <a:ext cx="8596800" cy="503184"/>
          </a:xfrm>
          <a:prstGeom prst="rect">
            <a:avLst/>
          </a:prstGeom>
          <a:noFill/>
          <a:ln>
            <a:noFill/>
          </a:ln>
        </p:spPr>
        <p:txBody>
          <a:bodyPr anchorCtr="0" anchor="t" bIns="91425" lIns="91425" spcFirstLastPara="1" rIns="91425" wrap="square" tIns="91425">
            <a:spAutoFit/>
          </a:bodyPr>
          <a:lstStyle/>
          <a:p>
            <a:pPr indent="-336550" lvl="0" marL="457200" marR="0" rtl="0" algn="l">
              <a:lnSpc>
                <a:spcPct val="115000"/>
              </a:lnSpc>
              <a:spcBef>
                <a:spcPts val="0"/>
              </a:spcBef>
              <a:spcAft>
                <a:spcPts val="0"/>
              </a:spcAft>
              <a:buClr>
                <a:srgbClr val="000000"/>
              </a:buClr>
              <a:buSzPts val="1700"/>
              <a:buFont typeface="Merriweather"/>
              <a:buChar char="●"/>
            </a:pPr>
            <a:r>
              <a:rPr b="1" i="0" lang="en" sz="1800" u="none" cap="none" strike="noStrike">
                <a:solidFill>
                  <a:srgbClr val="000000"/>
                </a:solidFill>
                <a:latin typeface="Times New Roman"/>
                <a:ea typeface="Times New Roman"/>
                <a:cs typeface="Times New Roman"/>
                <a:sym typeface="Times New Roman"/>
              </a:rPr>
              <a:t>Data Preparation (Data cleansing and imputation)</a:t>
            </a:r>
            <a:endParaRPr b="0" i="0" sz="1600" u="none" cap="none" strike="noStrike">
              <a:solidFill>
                <a:srgbClr val="000000"/>
              </a:solidFill>
              <a:latin typeface="Times New Roman"/>
              <a:ea typeface="Times New Roman"/>
              <a:cs typeface="Times New Roman"/>
              <a:sym typeface="Times New Roman"/>
            </a:endParaRPr>
          </a:p>
        </p:txBody>
      </p:sp>
      <p:graphicFrame>
        <p:nvGraphicFramePr>
          <p:cNvPr id="94" name="Google Shape;94;p5"/>
          <p:cNvGraphicFramePr/>
          <p:nvPr/>
        </p:nvGraphicFramePr>
        <p:xfrm>
          <a:off x="5689250" y="2361570"/>
          <a:ext cx="3000000" cy="3000000"/>
        </p:xfrm>
        <a:graphic>
          <a:graphicData uri="http://schemas.openxmlformats.org/drawingml/2006/table">
            <a:tbl>
              <a:tblPr>
                <a:noFill/>
                <a:tableStyleId>{F6AE6565-CEC6-4BDB-AC2C-0BD86B8EC952}</a:tableStyleId>
              </a:tblPr>
              <a:tblGrid>
                <a:gridCol w="570550"/>
                <a:gridCol w="431800"/>
                <a:gridCol w="565000"/>
                <a:gridCol w="408425"/>
                <a:gridCol w="904325"/>
              </a:tblGrid>
              <a:tr h="200025">
                <a:tc>
                  <a:txBody>
                    <a:bodyPr/>
                    <a:lstStyle/>
                    <a:p>
                      <a:pPr indent="0" lvl="0" marL="0" marR="0" rtl="0" algn="l">
                        <a:lnSpc>
                          <a:spcPct val="115000"/>
                        </a:lnSpc>
                        <a:spcBef>
                          <a:spcPts val="0"/>
                        </a:spcBef>
                        <a:spcAft>
                          <a:spcPts val="0"/>
                        </a:spcAft>
                        <a:buClr>
                          <a:srgbClr val="000000"/>
                        </a:buClr>
                        <a:buSzPts val="750"/>
                        <a:buFont typeface="Arial"/>
                        <a:buNone/>
                      </a:pPr>
                      <a:r>
                        <a:rPr lang="en" sz="750" u="none" cap="none" strike="noStrike"/>
                        <a:t>Longitude</a:t>
                      </a:r>
                      <a:endParaRPr sz="750" u="none" cap="none" strike="noStrike"/>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marR="0" rtl="0" algn="l">
                        <a:lnSpc>
                          <a:spcPct val="115000"/>
                        </a:lnSpc>
                        <a:spcBef>
                          <a:spcPts val="0"/>
                        </a:spcBef>
                        <a:spcAft>
                          <a:spcPts val="0"/>
                        </a:spcAft>
                        <a:buClr>
                          <a:srgbClr val="000000"/>
                        </a:buClr>
                        <a:buSzPts val="750"/>
                        <a:buFont typeface="Arial"/>
                        <a:buNone/>
                      </a:pPr>
                      <a:r>
                        <a:rPr lang="en" sz="750" u="none" cap="none" strike="noStrike"/>
                        <a:t>Latitude</a:t>
                      </a:r>
                      <a:endParaRPr sz="750" u="none" cap="none" strike="noStrike"/>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marR="0" rtl="0" algn="l">
                        <a:lnSpc>
                          <a:spcPct val="115000"/>
                        </a:lnSpc>
                        <a:spcBef>
                          <a:spcPts val="0"/>
                        </a:spcBef>
                        <a:spcAft>
                          <a:spcPts val="0"/>
                        </a:spcAft>
                        <a:buClr>
                          <a:srgbClr val="000000"/>
                        </a:buClr>
                        <a:buSzPts val="750"/>
                        <a:buFont typeface="Arial"/>
                        <a:buNone/>
                      </a:pPr>
                      <a:r>
                        <a:rPr lang="en" sz="750" u="none" cap="none" strike="noStrike"/>
                        <a:t>FireCause</a:t>
                      </a:r>
                      <a:endParaRPr sz="750" u="none" cap="none" strike="noStrike"/>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marR="0" rtl="0" algn="l">
                        <a:lnSpc>
                          <a:spcPct val="115000"/>
                        </a:lnSpc>
                        <a:spcBef>
                          <a:spcPts val="0"/>
                        </a:spcBef>
                        <a:spcAft>
                          <a:spcPts val="0"/>
                        </a:spcAft>
                        <a:buClr>
                          <a:srgbClr val="000000"/>
                        </a:buClr>
                        <a:buSzPts val="750"/>
                        <a:buFont typeface="Arial"/>
                        <a:buNone/>
                      </a:pPr>
                      <a:r>
                        <a:rPr lang="en" sz="750" u="none" cap="none" strike="noStrike"/>
                        <a:t>County</a:t>
                      </a:r>
                      <a:endParaRPr sz="750" u="none" cap="none" strike="noStrike"/>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marR="0" rtl="0" algn="l">
                        <a:lnSpc>
                          <a:spcPct val="115000"/>
                        </a:lnSpc>
                        <a:spcBef>
                          <a:spcPts val="0"/>
                        </a:spcBef>
                        <a:spcAft>
                          <a:spcPts val="0"/>
                        </a:spcAft>
                        <a:buClr>
                          <a:srgbClr val="000000"/>
                        </a:buClr>
                        <a:buSzPts val="750"/>
                        <a:buFont typeface="Arial"/>
                        <a:buNone/>
                      </a:pPr>
                      <a:r>
                        <a:rPr lang="en" sz="750" u="none" cap="none" strike="noStrike"/>
                        <a:t>FireDiscoveryDate</a:t>
                      </a:r>
                      <a:endParaRPr sz="750" u="none" cap="none" strike="noStrike"/>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r>
            </a:tbl>
          </a:graphicData>
        </a:graphic>
      </p:graphicFrame>
      <p:graphicFrame>
        <p:nvGraphicFramePr>
          <p:cNvPr id="95" name="Google Shape;95;p5"/>
          <p:cNvGraphicFramePr/>
          <p:nvPr/>
        </p:nvGraphicFramePr>
        <p:xfrm>
          <a:off x="5689250" y="2640382"/>
          <a:ext cx="3000000" cy="3000000"/>
        </p:xfrm>
        <a:graphic>
          <a:graphicData uri="http://schemas.openxmlformats.org/drawingml/2006/table">
            <a:tbl>
              <a:tblPr>
                <a:noFill/>
                <a:tableStyleId>{F6AE6565-CEC6-4BDB-AC2C-0BD86B8EC952}</a:tableStyleId>
              </a:tblPr>
              <a:tblGrid>
                <a:gridCol w="893200"/>
                <a:gridCol w="646300"/>
                <a:gridCol w="640125"/>
                <a:gridCol w="323825"/>
              </a:tblGrid>
              <a:tr h="200025">
                <a:tc>
                  <a:txBody>
                    <a:bodyPr/>
                    <a:lstStyle/>
                    <a:p>
                      <a:pPr indent="0" lvl="0" marL="0" marR="0" rtl="0" algn="l">
                        <a:lnSpc>
                          <a:spcPct val="115000"/>
                        </a:lnSpc>
                        <a:spcBef>
                          <a:spcPts val="0"/>
                        </a:spcBef>
                        <a:spcAft>
                          <a:spcPts val="0"/>
                        </a:spcAft>
                        <a:buClr>
                          <a:srgbClr val="000000"/>
                        </a:buClr>
                        <a:buSzPts val="750"/>
                        <a:buFont typeface="Arial"/>
                        <a:buNone/>
                      </a:pPr>
                      <a:r>
                        <a:rPr lang="en" sz="750" u="none" cap="none" strike="noStrike"/>
                        <a:t>FireDiscoveryTime</a:t>
                      </a:r>
                      <a:endParaRPr sz="750" u="none" cap="none" strike="noStrike"/>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marR="0" rtl="0" algn="l">
                        <a:lnSpc>
                          <a:spcPct val="115000"/>
                        </a:lnSpc>
                        <a:spcBef>
                          <a:spcPts val="0"/>
                        </a:spcBef>
                        <a:spcAft>
                          <a:spcPts val="0"/>
                        </a:spcAft>
                        <a:buClr>
                          <a:srgbClr val="000000"/>
                        </a:buClr>
                        <a:buSzPts val="750"/>
                        <a:buFont typeface="Arial"/>
                        <a:buNone/>
                      </a:pPr>
                      <a:r>
                        <a:rPr lang="en" sz="750" u="none" cap="none" strike="noStrike"/>
                        <a:t>FireOutDate</a:t>
                      </a:r>
                      <a:endParaRPr sz="750" u="none" cap="none" strike="noStrike"/>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marR="0" rtl="0" algn="l">
                        <a:lnSpc>
                          <a:spcPct val="115000"/>
                        </a:lnSpc>
                        <a:spcBef>
                          <a:spcPts val="0"/>
                        </a:spcBef>
                        <a:spcAft>
                          <a:spcPts val="0"/>
                        </a:spcAft>
                        <a:buClr>
                          <a:srgbClr val="000000"/>
                        </a:buClr>
                        <a:buSzPts val="750"/>
                        <a:buFont typeface="Arial"/>
                        <a:buNone/>
                      </a:pPr>
                      <a:r>
                        <a:rPr lang="en" sz="750" u="none" cap="none" strike="noStrike"/>
                        <a:t>FireOutTime</a:t>
                      </a:r>
                      <a:endParaRPr sz="750" u="none" cap="none" strike="noStrike"/>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marR="0" rtl="0" algn="l">
                        <a:lnSpc>
                          <a:spcPct val="115000"/>
                        </a:lnSpc>
                        <a:spcBef>
                          <a:spcPts val="0"/>
                        </a:spcBef>
                        <a:spcAft>
                          <a:spcPts val="0"/>
                        </a:spcAft>
                        <a:buClr>
                          <a:srgbClr val="000000"/>
                        </a:buClr>
                        <a:buSzPts val="750"/>
                        <a:buFont typeface="Arial"/>
                        <a:buNone/>
                      </a:pPr>
                      <a:r>
                        <a:rPr lang="en" sz="750" u="none" cap="none" strike="noStrike"/>
                        <a:t>State</a:t>
                      </a:r>
                      <a:endParaRPr sz="750" u="none" cap="none" strike="noStrike"/>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r>
            </a:tbl>
          </a:graphicData>
        </a:graphic>
      </p:graphicFrame>
      <p:graphicFrame>
        <p:nvGraphicFramePr>
          <p:cNvPr id="96" name="Google Shape;96;p5"/>
          <p:cNvGraphicFramePr/>
          <p:nvPr/>
        </p:nvGraphicFramePr>
        <p:xfrm>
          <a:off x="5689250" y="3807862"/>
          <a:ext cx="3000000" cy="3000000"/>
        </p:xfrm>
        <a:graphic>
          <a:graphicData uri="http://schemas.openxmlformats.org/drawingml/2006/table">
            <a:tbl>
              <a:tblPr>
                <a:noFill/>
                <a:tableStyleId>{F6AE6565-CEC6-4BDB-AC2C-0BD86B8EC952}</a:tableStyleId>
              </a:tblPr>
              <a:tblGrid>
                <a:gridCol w="1025375"/>
                <a:gridCol w="809350"/>
                <a:gridCol w="385125"/>
                <a:gridCol w="457200"/>
                <a:gridCol w="512725"/>
              </a:tblGrid>
              <a:tr h="200025">
                <a:tc>
                  <a:txBody>
                    <a:bodyPr/>
                    <a:lstStyle/>
                    <a:p>
                      <a:pPr indent="0" lvl="0" marL="0" marR="0" rtl="0" algn="l">
                        <a:lnSpc>
                          <a:spcPct val="115000"/>
                        </a:lnSpc>
                        <a:spcBef>
                          <a:spcPts val="0"/>
                        </a:spcBef>
                        <a:spcAft>
                          <a:spcPts val="0"/>
                        </a:spcAft>
                        <a:buClr>
                          <a:srgbClr val="000000"/>
                        </a:buClr>
                        <a:buSzPts val="750"/>
                        <a:buFont typeface="Arial"/>
                        <a:buNone/>
                      </a:pPr>
                      <a:r>
                        <a:rPr lang="en" sz="750" u="none" cap="none" strike="noStrike"/>
                        <a:t>FireDepartmentName</a:t>
                      </a:r>
                      <a:endParaRPr sz="750" u="none" cap="none" strike="noStrike"/>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marR="0" rtl="0" algn="l">
                        <a:lnSpc>
                          <a:spcPct val="115000"/>
                        </a:lnSpc>
                        <a:spcBef>
                          <a:spcPts val="0"/>
                        </a:spcBef>
                        <a:spcAft>
                          <a:spcPts val="0"/>
                        </a:spcAft>
                        <a:buClr>
                          <a:srgbClr val="000000"/>
                        </a:buClr>
                        <a:buSzPts val="750"/>
                        <a:buFont typeface="Arial"/>
                        <a:buNone/>
                      </a:pPr>
                      <a:r>
                        <a:rPr lang="en" sz="750" u="none" cap="none" strike="noStrike"/>
                        <a:t>SubstationName/PhysicalCity</a:t>
                      </a:r>
                      <a:endParaRPr sz="750" u="none" cap="none" strike="noStrike"/>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marR="0" rtl="0" algn="l">
                        <a:lnSpc>
                          <a:spcPct val="115000"/>
                        </a:lnSpc>
                        <a:spcBef>
                          <a:spcPts val="0"/>
                        </a:spcBef>
                        <a:spcAft>
                          <a:spcPts val="0"/>
                        </a:spcAft>
                        <a:buClr>
                          <a:srgbClr val="000000"/>
                        </a:buClr>
                        <a:buSzPts val="750"/>
                        <a:buFont typeface="Arial"/>
                        <a:buNone/>
                      </a:pPr>
                      <a:r>
                        <a:rPr lang="en" sz="750" u="none" cap="none" strike="noStrike"/>
                        <a:t>County</a:t>
                      </a:r>
                      <a:endParaRPr sz="750" u="none" cap="none" strike="noStrike"/>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marR="0" rtl="0" algn="l">
                        <a:lnSpc>
                          <a:spcPct val="115000"/>
                        </a:lnSpc>
                        <a:spcBef>
                          <a:spcPts val="0"/>
                        </a:spcBef>
                        <a:spcAft>
                          <a:spcPts val="0"/>
                        </a:spcAft>
                        <a:buClr>
                          <a:srgbClr val="000000"/>
                        </a:buClr>
                        <a:buSzPts val="750"/>
                        <a:buFont typeface="Arial"/>
                        <a:buNone/>
                      </a:pPr>
                      <a:r>
                        <a:rPr lang="en" sz="750" u="none" cap="none" strike="noStrike"/>
                        <a:t>Latitude</a:t>
                      </a:r>
                      <a:endParaRPr sz="750" u="none" cap="none" strike="noStrike"/>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c>
                  <a:txBody>
                    <a:bodyPr/>
                    <a:lstStyle/>
                    <a:p>
                      <a:pPr indent="0" lvl="0" marL="0" marR="0" rtl="0" algn="l">
                        <a:lnSpc>
                          <a:spcPct val="115000"/>
                        </a:lnSpc>
                        <a:spcBef>
                          <a:spcPts val="0"/>
                        </a:spcBef>
                        <a:spcAft>
                          <a:spcPts val="0"/>
                        </a:spcAft>
                        <a:buClr>
                          <a:srgbClr val="000000"/>
                        </a:buClr>
                        <a:buSzPts val="750"/>
                        <a:buFont typeface="Arial"/>
                        <a:buNone/>
                      </a:pPr>
                      <a:r>
                        <a:rPr lang="en" sz="750" u="none" cap="none" strike="noStrike"/>
                        <a:t>Longitude</a:t>
                      </a:r>
                      <a:endParaRPr sz="750" u="none" cap="none" strike="noStrike"/>
                    </a:p>
                  </a:txBody>
                  <a:tcPr marT="38100" marB="38100" marR="38100" marL="381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4D4D4"/>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8"/>
          <p:cNvSpPr/>
          <p:nvPr/>
        </p:nvSpPr>
        <p:spPr>
          <a:xfrm>
            <a:off x="214400" y="1517725"/>
            <a:ext cx="3716400" cy="4209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rial"/>
                <a:ea typeface="Arial"/>
                <a:cs typeface="Arial"/>
                <a:sym typeface="Arial"/>
              </a:rPr>
              <a:t>Spatial Gaussian Regression Model</a:t>
            </a:r>
            <a:endParaRPr b="0" i="0" sz="600" u="none" cap="none" strike="noStrike">
              <a:solidFill>
                <a:srgbClr val="000000"/>
              </a:solidFill>
              <a:latin typeface="Arial"/>
              <a:ea typeface="Arial"/>
              <a:cs typeface="Arial"/>
              <a:sym typeface="Arial"/>
            </a:endParaRPr>
          </a:p>
        </p:txBody>
      </p:sp>
      <p:pic>
        <p:nvPicPr>
          <p:cNvPr id="102" name="Google Shape;102;p28"/>
          <p:cNvPicPr preferRelativeResize="0"/>
          <p:nvPr/>
        </p:nvPicPr>
        <p:blipFill rotWithShape="1">
          <a:blip r:embed="rId3">
            <a:alphaModFix/>
          </a:blip>
          <a:srcRect b="0" l="0" r="0" t="0"/>
          <a:stretch/>
        </p:blipFill>
        <p:spPr>
          <a:xfrm>
            <a:off x="4200525" y="1445325"/>
            <a:ext cx="4857750" cy="704850"/>
          </a:xfrm>
          <a:prstGeom prst="rect">
            <a:avLst/>
          </a:prstGeom>
          <a:noFill/>
          <a:ln>
            <a:noFill/>
          </a:ln>
        </p:spPr>
      </p:pic>
      <p:grpSp>
        <p:nvGrpSpPr>
          <p:cNvPr id="103" name="Google Shape;103;p28"/>
          <p:cNvGrpSpPr/>
          <p:nvPr/>
        </p:nvGrpSpPr>
        <p:grpSpPr>
          <a:xfrm>
            <a:off x="561574" y="4256775"/>
            <a:ext cx="571576" cy="704850"/>
            <a:chOff x="561574" y="4256775"/>
            <a:chExt cx="571576" cy="704850"/>
          </a:xfrm>
        </p:grpSpPr>
        <p:pic>
          <p:nvPicPr>
            <p:cNvPr id="104" name="Google Shape;104;p28"/>
            <p:cNvPicPr preferRelativeResize="0"/>
            <p:nvPr/>
          </p:nvPicPr>
          <p:blipFill rotWithShape="1">
            <a:blip r:embed="rId3">
              <a:alphaModFix/>
            </a:blip>
            <a:srcRect b="0" l="53964" r="53704" t="0"/>
            <a:stretch/>
          </p:blipFill>
          <p:spPr>
            <a:xfrm flipH="1">
              <a:off x="561574" y="4256775"/>
              <a:ext cx="372565" cy="704850"/>
            </a:xfrm>
            <a:prstGeom prst="rect">
              <a:avLst/>
            </a:prstGeom>
            <a:noFill/>
            <a:ln>
              <a:noFill/>
            </a:ln>
          </p:spPr>
        </p:pic>
        <p:sp>
          <p:nvSpPr>
            <p:cNvPr id="105" name="Google Shape;105;p28"/>
            <p:cNvSpPr txBox="1"/>
            <p:nvPr/>
          </p:nvSpPr>
          <p:spPr>
            <a:xfrm>
              <a:off x="871550" y="4332150"/>
              <a:ext cx="2616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Roboto"/>
                  <a:ea typeface="Roboto"/>
                  <a:cs typeface="Roboto"/>
                  <a:sym typeface="Roboto"/>
                </a:rPr>
                <a:t>:</a:t>
              </a:r>
              <a:endParaRPr b="0" i="0" sz="2800" u="none" cap="none" strike="noStrike">
                <a:solidFill>
                  <a:srgbClr val="000000"/>
                </a:solidFill>
                <a:latin typeface="Roboto"/>
                <a:ea typeface="Roboto"/>
                <a:cs typeface="Roboto"/>
                <a:sym typeface="Roboto"/>
              </a:endParaRPr>
            </a:p>
          </p:txBody>
        </p:sp>
      </p:grpSp>
      <p:grpSp>
        <p:nvGrpSpPr>
          <p:cNvPr id="106" name="Google Shape;106;p28"/>
          <p:cNvGrpSpPr/>
          <p:nvPr/>
        </p:nvGrpSpPr>
        <p:grpSpPr>
          <a:xfrm>
            <a:off x="409175" y="2447475"/>
            <a:ext cx="4402650" cy="705750"/>
            <a:chOff x="409175" y="2447475"/>
            <a:chExt cx="4402650" cy="705750"/>
          </a:xfrm>
        </p:grpSpPr>
        <p:grpSp>
          <p:nvGrpSpPr>
            <p:cNvPr id="107" name="Google Shape;107;p28"/>
            <p:cNvGrpSpPr/>
            <p:nvPr/>
          </p:nvGrpSpPr>
          <p:grpSpPr>
            <a:xfrm>
              <a:off x="409175" y="2448375"/>
              <a:ext cx="1186350" cy="704850"/>
              <a:chOff x="409175" y="2448375"/>
              <a:chExt cx="1186350" cy="704850"/>
            </a:xfrm>
          </p:grpSpPr>
          <p:pic>
            <p:nvPicPr>
              <p:cNvPr id="108" name="Google Shape;108;p28"/>
              <p:cNvPicPr preferRelativeResize="0"/>
              <p:nvPr/>
            </p:nvPicPr>
            <p:blipFill rotWithShape="1">
              <a:blip r:embed="rId3">
                <a:alphaModFix/>
              </a:blip>
              <a:srcRect b="0" l="0" r="80963" t="0"/>
              <a:stretch/>
            </p:blipFill>
            <p:spPr>
              <a:xfrm>
                <a:off x="409175" y="2448375"/>
                <a:ext cx="924750" cy="704850"/>
              </a:xfrm>
              <a:prstGeom prst="rect">
                <a:avLst/>
              </a:prstGeom>
              <a:noFill/>
              <a:ln>
                <a:noFill/>
              </a:ln>
            </p:spPr>
          </p:pic>
          <p:sp>
            <p:nvSpPr>
              <p:cNvPr id="109" name="Google Shape;109;p28"/>
              <p:cNvSpPr txBox="1"/>
              <p:nvPr/>
            </p:nvSpPr>
            <p:spPr>
              <a:xfrm>
                <a:off x="1333925" y="2523750"/>
                <a:ext cx="2616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Roboto"/>
                    <a:ea typeface="Roboto"/>
                    <a:cs typeface="Roboto"/>
                    <a:sym typeface="Roboto"/>
                  </a:rPr>
                  <a:t>:</a:t>
                </a:r>
                <a:endParaRPr b="0" i="0" sz="2800" u="none" cap="none" strike="noStrike">
                  <a:solidFill>
                    <a:srgbClr val="000000"/>
                  </a:solidFill>
                  <a:latin typeface="Roboto"/>
                  <a:ea typeface="Roboto"/>
                  <a:cs typeface="Roboto"/>
                  <a:sym typeface="Roboto"/>
                </a:endParaRPr>
              </a:p>
            </p:txBody>
          </p:sp>
        </p:grpSp>
        <p:sp>
          <p:nvSpPr>
            <p:cNvPr id="110" name="Google Shape;110;p28"/>
            <p:cNvSpPr txBox="1"/>
            <p:nvPr/>
          </p:nvSpPr>
          <p:spPr>
            <a:xfrm>
              <a:off x="1595525" y="2447475"/>
              <a:ext cx="32163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Time spent to put out the fire (days) at location s</a:t>
              </a:r>
              <a:endParaRPr b="0" i="0" sz="1600" u="none" cap="none" strike="noStrike">
                <a:solidFill>
                  <a:srgbClr val="000000"/>
                </a:solidFill>
                <a:latin typeface="Arial"/>
                <a:ea typeface="Arial"/>
                <a:cs typeface="Arial"/>
                <a:sym typeface="Arial"/>
              </a:endParaRPr>
            </a:p>
          </p:txBody>
        </p:sp>
      </p:grpSp>
      <p:grpSp>
        <p:nvGrpSpPr>
          <p:cNvPr id="111" name="Google Shape;111;p28"/>
          <p:cNvGrpSpPr/>
          <p:nvPr/>
        </p:nvGrpSpPr>
        <p:grpSpPr>
          <a:xfrm>
            <a:off x="485375" y="3421875"/>
            <a:ext cx="4218300" cy="677100"/>
            <a:chOff x="485375" y="3421875"/>
            <a:chExt cx="4218300" cy="677100"/>
          </a:xfrm>
        </p:grpSpPr>
        <p:grpSp>
          <p:nvGrpSpPr>
            <p:cNvPr id="112" name="Google Shape;112;p28"/>
            <p:cNvGrpSpPr/>
            <p:nvPr/>
          </p:nvGrpSpPr>
          <p:grpSpPr>
            <a:xfrm>
              <a:off x="485375" y="3421893"/>
              <a:ext cx="1244500" cy="667982"/>
              <a:chOff x="485375" y="3421893"/>
              <a:chExt cx="1244500" cy="667982"/>
            </a:xfrm>
          </p:grpSpPr>
          <p:pic>
            <p:nvPicPr>
              <p:cNvPr id="113" name="Google Shape;113;p28"/>
              <p:cNvPicPr preferRelativeResize="0"/>
              <p:nvPr/>
            </p:nvPicPr>
            <p:blipFill rotWithShape="1">
              <a:blip r:embed="rId3">
                <a:alphaModFix/>
              </a:blip>
              <a:srcRect b="0" l="26202" r="53710" t="0"/>
              <a:stretch/>
            </p:blipFill>
            <p:spPr>
              <a:xfrm>
                <a:off x="485375" y="3421893"/>
                <a:ext cx="924750" cy="667982"/>
              </a:xfrm>
              <a:prstGeom prst="rect">
                <a:avLst/>
              </a:prstGeom>
              <a:noFill/>
              <a:ln>
                <a:noFill/>
              </a:ln>
            </p:spPr>
          </p:pic>
          <p:sp>
            <p:nvSpPr>
              <p:cNvPr id="114" name="Google Shape;114;p28"/>
              <p:cNvSpPr txBox="1"/>
              <p:nvPr/>
            </p:nvSpPr>
            <p:spPr>
              <a:xfrm>
                <a:off x="1468275" y="3478838"/>
                <a:ext cx="2616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Roboto"/>
                    <a:ea typeface="Roboto"/>
                    <a:cs typeface="Roboto"/>
                    <a:sym typeface="Roboto"/>
                  </a:rPr>
                  <a:t>:</a:t>
                </a:r>
                <a:endParaRPr b="0" i="0" sz="2800" u="none" cap="none" strike="noStrike">
                  <a:solidFill>
                    <a:srgbClr val="000000"/>
                  </a:solidFill>
                  <a:latin typeface="Roboto"/>
                  <a:ea typeface="Roboto"/>
                  <a:cs typeface="Roboto"/>
                  <a:sym typeface="Roboto"/>
                </a:endParaRPr>
              </a:p>
            </p:txBody>
          </p:sp>
        </p:grpSp>
        <p:sp>
          <p:nvSpPr>
            <p:cNvPr id="115" name="Google Shape;115;p28"/>
            <p:cNvSpPr txBox="1"/>
            <p:nvPr/>
          </p:nvSpPr>
          <p:spPr>
            <a:xfrm>
              <a:off x="1703675" y="3421875"/>
              <a:ext cx="30000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Coordination (Lon,Lat) at location s</a:t>
              </a:r>
              <a:endParaRPr b="0" i="0" sz="1600" u="none" cap="none" strike="noStrike">
                <a:solidFill>
                  <a:srgbClr val="000000"/>
                </a:solidFill>
                <a:latin typeface="Arial"/>
                <a:ea typeface="Arial"/>
                <a:cs typeface="Arial"/>
                <a:sym typeface="Arial"/>
              </a:endParaRPr>
            </a:p>
          </p:txBody>
        </p:sp>
      </p:grpSp>
      <p:grpSp>
        <p:nvGrpSpPr>
          <p:cNvPr id="116" name="Google Shape;116;p28"/>
          <p:cNvGrpSpPr/>
          <p:nvPr/>
        </p:nvGrpSpPr>
        <p:grpSpPr>
          <a:xfrm>
            <a:off x="5436950" y="2571750"/>
            <a:ext cx="3409375" cy="704850"/>
            <a:chOff x="5436950" y="2571750"/>
            <a:chExt cx="3409375" cy="704850"/>
          </a:xfrm>
        </p:grpSpPr>
        <p:grpSp>
          <p:nvGrpSpPr>
            <p:cNvPr id="117" name="Google Shape;117;p28"/>
            <p:cNvGrpSpPr/>
            <p:nvPr/>
          </p:nvGrpSpPr>
          <p:grpSpPr>
            <a:xfrm>
              <a:off x="5436950" y="2571750"/>
              <a:ext cx="1105700" cy="704850"/>
              <a:chOff x="5436950" y="2571750"/>
              <a:chExt cx="1105700" cy="704850"/>
            </a:xfrm>
          </p:grpSpPr>
          <p:pic>
            <p:nvPicPr>
              <p:cNvPr id="118" name="Google Shape;118;p28"/>
              <p:cNvPicPr preferRelativeResize="0"/>
              <p:nvPr/>
            </p:nvPicPr>
            <p:blipFill rotWithShape="1">
              <a:blip r:embed="rId3">
                <a:alphaModFix/>
              </a:blip>
              <a:srcRect b="0" l="60105" r="22516" t="0"/>
              <a:stretch/>
            </p:blipFill>
            <p:spPr>
              <a:xfrm>
                <a:off x="5436950" y="2571750"/>
                <a:ext cx="844100" cy="704850"/>
              </a:xfrm>
              <a:prstGeom prst="rect">
                <a:avLst/>
              </a:prstGeom>
              <a:noFill/>
              <a:ln>
                <a:noFill/>
              </a:ln>
            </p:spPr>
          </p:pic>
          <p:sp>
            <p:nvSpPr>
              <p:cNvPr id="119" name="Google Shape;119;p28"/>
              <p:cNvSpPr txBox="1"/>
              <p:nvPr/>
            </p:nvSpPr>
            <p:spPr>
              <a:xfrm>
                <a:off x="6281050" y="2647125"/>
                <a:ext cx="2616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Roboto"/>
                    <a:ea typeface="Roboto"/>
                    <a:cs typeface="Roboto"/>
                    <a:sym typeface="Roboto"/>
                  </a:rPr>
                  <a:t>:</a:t>
                </a:r>
                <a:endParaRPr b="0" i="0" sz="2800" u="none" cap="none" strike="noStrike">
                  <a:solidFill>
                    <a:srgbClr val="000000"/>
                  </a:solidFill>
                  <a:latin typeface="Roboto"/>
                  <a:ea typeface="Roboto"/>
                  <a:cs typeface="Roboto"/>
                  <a:sym typeface="Roboto"/>
                </a:endParaRPr>
              </a:p>
            </p:txBody>
          </p:sp>
        </p:grpSp>
        <p:sp>
          <p:nvSpPr>
            <p:cNvPr id="120" name="Google Shape;120;p28"/>
            <p:cNvSpPr txBox="1"/>
            <p:nvPr/>
          </p:nvSpPr>
          <p:spPr>
            <a:xfrm>
              <a:off x="6505725" y="2718141"/>
              <a:ext cx="23406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Spatial random effect</a:t>
              </a:r>
              <a:endParaRPr b="0" i="0" sz="1600" u="none" cap="none" strike="noStrike">
                <a:solidFill>
                  <a:srgbClr val="000000"/>
                </a:solidFill>
                <a:latin typeface="Arial"/>
                <a:ea typeface="Arial"/>
                <a:cs typeface="Arial"/>
                <a:sym typeface="Arial"/>
              </a:endParaRPr>
            </a:p>
          </p:txBody>
        </p:sp>
      </p:grpSp>
      <p:grpSp>
        <p:nvGrpSpPr>
          <p:cNvPr id="121" name="Google Shape;121;p28"/>
          <p:cNvGrpSpPr/>
          <p:nvPr/>
        </p:nvGrpSpPr>
        <p:grpSpPr>
          <a:xfrm>
            <a:off x="5436950" y="3807400"/>
            <a:ext cx="2737150" cy="704850"/>
            <a:chOff x="5436950" y="3807400"/>
            <a:chExt cx="2737150" cy="704850"/>
          </a:xfrm>
        </p:grpSpPr>
        <p:grpSp>
          <p:nvGrpSpPr>
            <p:cNvPr id="122" name="Google Shape;122;p28"/>
            <p:cNvGrpSpPr/>
            <p:nvPr/>
          </p:nvGrpSpPr>
          <p:grpSpPr>
            <a:xfrm>
              <a:off x="5436950" y="3807400"/>
              <a:ext cx="923750" cy="704850"/>
              <a:chOff x="5436950" y="3807400"/>
              <a:chExt cx="923750" cy="704850"/>
            </a:xfrm>
          </p:grpSpPr>
          <p:pic>
            <p:nvPicPr>
              <p:cNvPr id="123" name="Google Shape;123;p28"/>
              <p:cNvPicPr preferRelativeResize="0"/>
              <p:nvPr/>
            </p:nvPicPr>
            <p:blipFill rotWithShape="1">
              <a:blip r:embed="rId3">
                <a:alphaModFix/>
              </a:blip>
              <a:srcRect b="0" l="84120" r="0" t="0"/>
              <a:stretch/>
            </p:blipFill>
            <p:spPr>
              <a:xfrm>
                <a:off x="5436950" y="3807400"/>
                <a:ext cx="771375" cy="704850"/>
              </a:xfrm>
              <a:prstGeom prst="rect">
                <a:avLst/>
              </a:prstGeom>
              <a:noFill/>
              <a:ln>
                <a:noFill/>
              </a:ln>
            </p:spPr>
          </p:pic>
          <p:sp>
            <p:nvSpPr>
              <p:cNvPr id="124" name="Google Shape;124;p28"/>
              <p:cNvSpPr txBox="1"/>
              <p:nvPr/>
            </p:nvSpPr>
            <p:spPr>
              <a:xfrm>
                <a:off x="6099100" y="3882775"/>
                <a:ext cx="2616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Roboto"/>
                    <a:ea typeface="Roboto"/>
                    <a:cs typeface="Roboto"/>
                    <a:sym typeface="Roboto"/>
                  </a:rPr>
                  <a:t>:</a:t>
                </a:r>
                <a:endParaRPr b="0" i="0" sz="2800" u="none" cap="none" strike="noStrike">
                  <a:solidFill>
                    <a:srgbClr val="000000"/>
                  </a:solidFill>
                  <a:latin typeface="Roboto"/>
                  <a:ea typeface="Roboto"/>
                  <a:cs typeface="Roboto"/>
                  <a:sym typeface="Roboto"/>
                </a:endParaRPr>
              </a:p>
            </p:txBody>
          </p:sp>
        </p:grpSp>
        <p:sp>
          <p:nvSpPr>
            <p:cNvPr id="125" name="Google Shape;125;p28"/>
            <p:cNvSpPr txBox="1"/>
            <p:nvPr/>
          </p:nvSpPr>
          <p:spPr>
            <a:xfrm>
              <a:off x="6465600" y="3944275"/>
              <a:ext cx="1708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Random noise</a:t>
              </a:r>
              <a:endParaRPr b="0" i="0" sz="1600" u="none" cap="none" strike="noStrike">
                <a:solidFill>
                  <a:srgbClr val="000000"/>
                </a:solidFill>
                <a:latin typeface="Arial"/>
                <a:ea typeface="Arial"/>
                <a:cs typeface="Arial"/>
                <a:sym typeface="Arial"/>
              </a:endParaRPr>
            </a:p>
          </p:txBody>
        </p:sp>
      </p:grpSp>
      <p:sp>
        <p:nvSpPr>
          <p:cNvPr id="126" name="Google Shape;126;p28"/>
          <p:cNvSpPr txBox="1"/>
          <p:nvPr>
            <p:ph type="title"/>
          </p:nvPr>
        </p:nvSpPr>
        <p:spPr>
          <a:xfrm>
            <a:off x="209075" y="0"/>
            <a:ext cx="8520600" cy="12825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600"/>
              <a:buNone/>
            </a:pPr>
            <a:r>
              <a:rPr lang="en"/>
              <a:t>Data Modeling </a:t>
            </a:r>
            <a:r>
              <a:rPr lang="en" sz="2000"/>
              <a:t>(First Model)</a:t>
            </a:r>
            <a:endParaRPr/>
          </a:p>
        </p:txBody>
      </p:sp>
      <p:sp>
        <p:nvSpPr>
          <p:cNvPr id="127" name="Google Shape;127;p28"/>
          <p:cNvSpPr txBox="1"/>
          <p:nvPr/>
        </p:nvSpPr>
        <p:spPr>
          <a:xfrm>
            <a:off x="1133150" y="4270650"/>
            <a:ext cx="30000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Coefficients need to be estimated</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grpSp>
        <p:nvGrpSpPr>
          <p:cNvPr id="132" name="Google Shape;132;p29"/>
          <p:cNvGrpSpPr/>
          <p:nvPr/>
        </p:nvGrpSpPr>
        <p:grpSpPr>
          <a:xfrm>
            <a:off x="159900" y="1259400"/>
            <a:ext cx="1105700" cy="704850"/>
            <a:chOff x="5436950" y="2571750"/>
            <a:chExt cx="1105700" cy="704850"/>
          </a:xfrm>
        </p:grpSpPr>
        <p:pic>
          <p:nvPicPr>
            <p:cNvPr id="133" name="Google Shape;133;p29"/>
            <p:cNvPicPr preferRelativeResize="0"/>
            <p:nvPr/>
          </p:nvPicPr>
          <p:blipFill rotWithShape="1">
            <a:blip r:embed="rId3">
              <a:alphaModFix/>
            </a:blip>
            <a:srcRect b="0" l="60105" r="22516" t="0"/>
            <a:stretch/>
          </p:blipFill>
          <p:spPr>
            <a:xfrm>
              <a:off x="5436950" y="2571750"/>
              <a:ext cx="844100" cy="704850"/>
            </a:xfrm>
            <a:prstGeom prst="rect">
              <a:avLst/>
            </a:prstGeom>
            <a:noFill/>
            <a:ln>
              <a:noFill/>
            </a:ln>
          </p:spPr>
        </p:pic>
        <p:sp>
          <p:nvSpPr>
            <p:cNvPr id="134" name="Google Shape;134;p29"/>
            <p:cNvSpPr txBox="1"/>
            <p:nvPr/>
          </p:nvSpPr>
          <p:spPr>
            <a:xfrm>
              <a:off x="6281050" y="2647125"/>
              <a:ext cx="2616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Roboto"/>
                  <a:ea typeface="Roboto"/>
                  <a:cs typeface="Roboto"/>
                  <a:sym typeface="Roboto"/>
                </a:rPr>
                <a:t>:</a:t>
              </a:r>
              <a:endParaRPr b="0" i="0" sz="2800" u="none" cap="none" strike="noStrike">
                <a:solidFill>
                  <a:srgbClr val="000000"/>
                </a:solidFill>
                <a:latin typeface="Roboto"/>
                <a:ea typeface="Roboto"/>
                <a:cs typeface="Roboto"/>
                <a:sym typeface="Roboto"/>
              </a:endParaRPr>
            </a:p>
          </p:txBody>
        </p:sp>
      </p:grpSp>
      <p:sp>
        <p:nvSpPr>
          <p:cNvPr id="135" name="Google Shape;135;p29"/>
          <p:cNvSpPr txBox="1"/>
          <p:nvPr/>
        </p:nvSpPr>
        <p:spPr>
          <a:xfrm>
            <a:off x="1243500" y="1365525"/>
            <a:ext cx="28347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rial"/>
                <a:ea typeface="Arial"/>
                <a:cs typeface="Arial"/>
                <a:sym typeface="Arial"/>
              </a:rPr>
              <a:t>Spatial random effect</a:t>
            </a:r>
            <a:endParaRPr b="0" i="0" sz="2000" u="none" cap="none" strike="noStrike">
              <a:solidFill>
                <a:srgbClr val="000000"/>
              </a:solidFill>
              <a:latin typeface="Arial"/>
              <a:ea typeface="Arial"/>
              <a:cs typeface="Arial"/>
              <a:sym typeface="Arial"/>
            </a:endParaRPr>
          </a:p>
        </p:txBody>
      </p:sp>
      <p:sp>
        <p:nvSpPr>
          <p:cNvPr id="136" name="Google Shape;136;p29"/>
          <p:cNvSpPr txBox="1"/>
          <p:nvPr/>
        </p:nvSpPr>
        <p:spPr>
          <a:xfrm>
            <a:off x="161851" y="1988250"/>
            <a:ext cx="7643400" cy="290845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Gaussian Process with mean = 0 and covariance = 𝝈</a:t>
            </a:r>
            <a:r>
              <a:rPr b="0" i="0" lang="en" sz="1300" u="none" cap="none" strike="noStrike">
                <a:solidFill>
                  <a:srgbClr val="000000"/>
                </a:solidFill>
                <a:latin typeface="Arial"/>
                <a:ea typeface="Arial"/>
                <a:cs typeface="Arial"/>
                <a:sym typeface="Arial"/>
              </a:rPr>
              <a:t>^2 * </a:t>
            </a:r>
            <a:r>
              <a:rPr b="0" i="0" lang="en" sz="1500" u="none" cap="none" strike="noStrike">
                <a:solidFill>
                  <a:srgbClr val="000000"/>
                </a:solidFill>
                <a:latin typeface="Arial"/>
                <a:ea typeface="Arial"/>
                <a:cs typeface="Arial"/>
                <a:sym typeface="Arial"/>
              </a:rPr>
              <a:t>𝙥</a:t>
            </a:r>
            <a:r>
              <a:rPr b="0" i="0" lang="en" sz="1300" u="none" cap="none" strike="noStrike">
                <a:solidFill>
                  <a:srgbClr val="000000"/>
                </a:solidFill>
                <a:latin typeface="Arial"/>
                <a:ea typeface="Arial"/>
                <a:cs typeface="Arial"/>
                <a:sym typeface="Arial"/>
              </a:rPr>
              <a:t> (r)  where 0 &lt; </a:t>
            </a:r>
            <a:r>
              <a:rPr b="0" i="0" lang="en" sz="1500" u="none" cap="none" strike="noStrike">
                <a:solidFill>
                  <a:srgbClr val="000000"/>
                </a:solidFill>
                <a:latin typeface="Arial"/>
                <a:ea typeface="Arial"/>
                <a:cs typeface="Arial"/>
                <a:sym typeface="Arial"/>
              </a:rPr>
              <a:t>𝙥</a:t>
            </a:r>
            <a:r>
              <a:rPr b="0" i="0" lang="en" sz="1300" u="none" cap="none" strike="noStrike">
                <a:solidFill>
                  <a:srgbClr val="000000"/>
                </a:solidFill>
                <a:latin typeface="Arial"/>
                <a:ea typeface="Arial"/>
                <a:cs typeface="Arial"/>
                <a:sym typeface="Arial"/>
              </a:rPr>
              <a:t> (r) &lt; 1</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 sz="1300" u="none" cap="none" strike="noStrike">
                <a:solidFill>
                  <a:srgbClr val="000000"/>
                </a:solidFill>
                <a:latin typeface="Arial"/>
                <a:ea typeface="Arial"/>
                <a:cs typeface="Arial"/>
                <a:sym typeface="Arial"/>
              </a:rPr>
              <a:t>We will estimate </a:t>
            </a:r>
            <a:r>
              <a:rPr b="0" i="0" lang="en" sz="1600" u="none" cap="none" strike="noStrike">
                <a:solidFill>
                  <a:srgbClr val="000000"/>
                </a:solidFill>
                <a:latin typeface="Arial"/>
                <a:ea typeface="Arial"/>
                <a:cs typeface="Arial"/>
                <a:sym typeface="Arial"/>
              </a:rPr>
              <a:t>𝝈</a:t>
            </a:r>
            <a:r>
              <a:rPr b="0" i="0" lang="en" sz="1300" u="none" cap="none" strike="noStrike">
                <a:solidFill>
                  <a:srgbClr val="000000"/>
                </a:solidFill>
                <a:latin typeface="Arial"/>
                <a:ea typeface="Arial"/>
                <a:cs typeface="Arial"/>
                <a:sym typeface="Arial"/>
              </a:rPr>
              <a:t>^2 : applying a simple linear regression model (fit.lm) not considering the data as a spatial data and take the variance of the output</a:t>
            </a:r>
            <a:endParaRPr b="0" i="0" sz="13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a:p>
            <a:pPr indent="-311150" lvl="0" marL="457200" marR="0" rtl="0" algn="l">
              <a:lnSpc>
                <a:spcPct val="100000"/>
              </a:lnSpc>
              <a:spcBef>
                <a:spcPts val="0"/>
              </a:spcBef>
              <a:spcAft>
                <a:spcPts val="0"/>
              </a:spcAft>
              <a:buClr>
                <a:srgbClr val="000000"/>
              </a:buClr>
              <a:buSzPts val="1300"/>
              <a:buFont typeface="Arial"/>
              <a:buAutoNum type="arabicPeriod"/>
            </a:pPr>
            <a:r>
              <a:rPr b="0" i="0" lang="en" sz="1300" u="none" cap="none" strike="noStrike">
                <a:solidFill>
                  <a:srgbClr val="000000"/>
                </a:solidFill>
                <a:latin typeface="Arial"/>
                <a:ea typeface="Arial"/>
                <a:cs typeface="Arial"/>
                <a:sym typeface="Arial"/>
              </a:rPr>
              <a:t>We will estimate </a:t>
            </a:r>
            <a:r>
              <a:rPr b="0" i="0" lang="en" sz="1500" u="none" cap="none" strike="noStrike">
                <a:solidFill>
                  <a:srgbClr val="000000"/>
                </a:solidFill>
                <a:latin typeface="Arial"/>
                <a:ea typeface="Arial"/>
                <a:cs typeface="Arial"/>
                <a:sym typeface="Arial"/>
              </a:rPr>
              <a:t>𝙥</a:t>
            </a:r>
            <a:r>
              <a:rPr b="0" i="0" lang="en" sz="1300" u="none" cap="none" strike="noStrike">
                <a:solidFill>
                  <a:srgbClr val="000000"/>
                </a:solidFill>
                <a:latin typeface="Arial"/>
                <a:ea typeface="Arial"/>
                <a:cs typeface="Arial"/>
                <a:sym typeface="Arial"/>
              </a:rPr>
              <a:t> (r): applying exponential covariance function with the following parameters:</a:t>
            </a:r>
            <a:endParaRPr b="0" i="0" sz="1300" u="none" cap="none" strike="noStrike">
              <a:solidFill>
                <a:srgbClr val="000000"/>
              </a:solidFill>
              <a:latin typeface="Arial"/>
              <a:ea typeface="Arial"/>
              <a:cs typeface="Arial"/>
              <a:sym typeface="Arial"/>
            </a:endParaRPr>
          </a:p>
          <a:p>
            <a:pPr indent="-311150" lvl="1" marL="914400" marR="0" rtl="0" algn="l">
              <a:lnSpc>
                <a:spcPct val="100000"/>
              </a:lnSpc>
              <a:spcBef>
                <a:spcPts val="0"/>
              </a:spcBef>
              <a:spcAft>
                <a:spcPts val="0"/>
              </a:spcAft>
              <a:buClr>
                <a:srgbClr val="000000"/>
              </a:buClr>
              <a:buSzPts val="1300"/>
              <a:buFont typeface="Arial"/>
              <a:buAutoNum type="alphaLcPeriod"/>
            </a:pPr>
            <a:r>
              <a:rPr b="0" i="0" lang="en" sz="1300" u="none" cap="none" strike="noStrike">
                <a:solidFill>
                  <a:srgbClr val="000000"/>
                </a:solidFill>
                <a:latin typeface="Arial"/>
                <a:ea typeface="Arial"/>
                <a:cs typeface="Arial"/>
                <a:sym typeface="Arial"/>
              </a:rPr>
              <a:t> r = The distance between two locations </a:t>
            </a:r>
            <a:endParaRPr b="0" i="0" sz="1400" u="none" cap="none" strike="noStrike">
              <a:solidFill>
                <a:srgbClr val="000000"/>
              </a:solidFill>
              <a:latin typeface="Arial"/>
              <a:ea typeface="Arial"/>
              <a:cs typeface="Arial"/>
              <a:sym typeface="Arial"/>
            </a:endParaRPr>
          </a:p>
          <a:p>
            <a:pPr indent="-311150" lvl="1" marL="914400" marR="0" rtl="0" algn="l">
              <a:lnSpc>
                <a:spcPct val="100000"/>
              </a:lnSpc>
              <a:spcBef>
                <a:spcPts val="0"/>
              </a:spcBef>
              <a:spcAft>
                <a:spcPts val="0"/>
              </a:spcAft>
              <a:buClr>
                <a:srgbClr val="000000"/>
              </a:buClr>
              <a:buSzPts val="1300"/>
              <a:buFont typeface="Arial"/>
              <a:buAutoNum type="alphaLcPeriod"/>
            </a:pPr>
            <a:r>
              <a:rPr b="0" i="0" lang="en" sz="1300" u="none" cap="none" strike="noStrike">
                <a:solidFill>
                  <a:srgbClr val="000000"/>
                </a:solidFill>
                <a:latin typeface="Arial"/>
                <a:ea typeface="Arial"/>
                <a:cs typeface="Arial"/>
                <a:sym typeface="Arial"/>
              </a:rPr>
              <a:t>𝜙 = Spatial range parameter estimated as (the maximum of distance matrix / 3 * 2)</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 </a:t>
            </a:r>
            <a:endParaRPr b="0" i="0" sz="1300" u="none" cap="none" strike="noStrike">
              <a:solidFill>
                <a:srgbClr val="000000"/>
              </a:solidFill>
              <a:latin typeface="Arial"/>
              <a:ea typeface="Arial"/>
              <a:cs typeface="Arial"/>
              <a:sym typeface="Arial"/>
            </a:endParaRPr>
          </a:p>
        </p:txBody>
      </p:sp>
      <p:pic>
        <p:nvPicPr>
          <p:cNvPr id="137" name="Google Shape;137;p29"/>
          <p:cNvPicPr preferRelativeResize="0"/>
          <p:nvPr/>
        </p:nvPicPr>
        <p:blipFill rotWithShape="1">
          <a:blip r:embed="rId4">
            <a:alphaModFix/>
          </a:blip>
          <a:srcRect b="0" l="0" r="0" t="0"/>
          <a:stretch/>
        </p:blipFill>
        <p:spPr>
          <a:xfrm>
            <a:off x="1731150" y="4116325"/>
            <a:ext cx="5559775" cy="868350"/>
          </a:xfrm>
          <a:prstGeom prst="rect">
            <a:avLst/>
          </a:prstGeom>
          <a:noFill/>
          <a:ln>
            <a:noFill/>
          </a:ln>
        </p:spPr>
      </p:pic>
      <p:pic>
        <p:nvPicPr>
          <p:cNvPr id="138" name="Google Shape;138;p29"/>
          <p:cNvPicPr preferRelativeResize="0"/>
          <p:nvPr/>
        </p:nvPicPr>
        <p:blipFill rotWithShape="1">
          <a:blip r:embed="rId3">
            <a:alphaModFix/>
          </a:blip>
          <a:srcRect b="0" l="0" r="0" t="0"/>
          <a:stretch/>
        </p:blipFill>
        <p:spPr>
          <a:xfrm>
            <a:off x="5742950" y="246150"/>
            <a:ext cx="3320666" cy="492601"/>
          </a:xfrm>
          <a:prstGeom prst="rect">
            <a:avLst/>
          </a:prstGeom>
          <a:noFill/>
          <a:ln>
            <a:noFill/>
          </a:ln>
        </p:spPr>
      </p:pic>
      <p:sp>
        <p:nvSpPr>
          <p:cNvPr id="139" name="Google Shape;139;p29"/>
          <p:cNvSpPr txBox="1"/>
          <p:nvPr>
            <p:ph type="title"/>
          </p:nvPr>
        </p:nvSpPr>
        <p:spPr>
          <a:xfrm>
            <a:off x="209075" y="0"/>
            <a:ext cx="8520600" cy="12825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600"/>
              <a:buNone/>
            </a:pPr>
            <a:r>
              <a:rPr lang="en"/>
              <a:t>Data Modeling </a:t>
            </a:r>
            <a:r>
              <a:rPr lang="en" sz="2000"/>
              <a:t>(First Model)</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30"/>
          <p:cNvSpPr txBox="1"/>
          <p:nvPr/>
        </p:nvSpPr>
        <p:spPr>
          <a:xfrm>
            <a:off x="209075" y="1787267"/>
            <a:ext cx="3376606" cy="2062073"/>
          </a:xfrm>
          <a:prstGeom prst="rect">
            <a:avLst/>
          </a:prstGeom>
          <a:noFill/>
          <a:ln>
            <a:noFill/>
          </a:ln>
        </p:spPr>
        <p:txBody>
          <a:bodyPr anchorCtr="0" anchor="t" bIns="91425" lIns="91425" spcFirstLastPara="1" rIns="91425" wrap="square" tIns="91425">
            <a:spAutoFit/>
          </a:bodyPr>
          <a:lstStyle/>
          <a:p>
            <a:pPr indent="-184150" lvl="0" marL="28575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Dataset : Natural fire – Texas</a:t>
            </a:r>
            <a:endParaRPr b="0" i="0" sz="1400" u="none" cap="none" strike="noStrike">
              <a:solidFill>
                <a:srgbClr val="000000"/>
              </a:solidFill>
              <a:latin typeface="Arial"/>
              <a:ea typeface="Arial"/>
              <a:cs typeface="Arial"/>
              <a:sym typeface="Arial"/>
            </a:endParaRPr>
          </a:p>
          <a:p>
            <a:pPr indent="-184150" lvl="0" marL="28575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Total observations: 530</a:t>
            </a:r>
            <a:endParaRPr b="0" i="0" sz="1400" u="none" cap="none" strike="noStrike">
              <a:solidFill>
                <a:srgbClr val="000000"/>
              </a:solidFill>
              <a:latin typeface="Arial"/>
              <a:ea typeface="Arial"/>
              <a:cs typeface="Arial"/>
              <a:sym typeface="Arial"/>
            </a:endParaRPr>
          </a:p>
          <a:p>
            <a:pPr indent="-184150" lvl="0" marL="28575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80% training and 20% testing</a:t>
            </a:r>
            <a:endParaRPr b="0" i="0" sz="1400" u="none" cap="none" strike="noStrike">
              <a:solidFill>
                <a:srgbClr val="000000"/>
              </a:solidFill>
              <a:latin typeface="Arial"/>
              <a:ea typeface="Arial"/>
              <a:cs typeface="Arial"/>
              <a:sym typeface="Arial"/>
            </a:endParaRPr>
          </a:p>
          <a:p>
            <a:pPr indent="-203200" lvl="0" marL="28575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a:p>
            <a:pPr indent="-203200" lvl="0" marL="28575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pic>
        <p:nvPicPr>
          <p:cNvPr descr="Chart, scatter chart&#10;&#10;Description automatically generated" id="145" name="Google Shape;145;p30"/>
          <p:cNvPicPr preferRelativeResize="0"/>
          <p:nvPr/>
        </p:nvPicPr>
        <p:blipFill rotWithShape="1">
          <a:blip r:embed="rId3">
            <a:alphaModFix/>
          </a:blip>
          <a:srcRect b="0" l="0" r="0" t="0"/>
          <a:stretch/>
        </p:blipFill>
        <p:spPr>
          <a:xfrm>
            <a:off x="4267118" y="1475525"/>
            <a:ext cx="4226322" cy="2716344"/>
          </a:xfrm>
          <a:prstGeom prst="rect">
            <a:avLst/>
          </a:prstGeom>
          <a:noFill/>
          <a:ln>
            <a:noFill/>
          </a:ln>
        </p:spPr>
      </p:pic>
      <p:sp>
        <p:nvSpPr>
          <p:cNvPr id="146" name="Google Shape;146;p30"/>
          <p:cNvSpPr txBox="1"/>
          <p:nvPr>
            <p:ph type="title"/>
          </p:nvPr>
        </p:nvSpPr>
        <p:spPr>
          <a:xfrm>
            <a:off x="209075" y="0"/>
            <a:ext cx="8520600" cy="12825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600"/>
              <a:buNone/>
            </a:pPr>
            <a:r>
              <a:rPr lang="en"/>
              <a:t>Data Modeling </a:t>
            </a:r>
            <a:r>
              <a:rPr lang="en" sz="2000"/>
              <a:t>(First Model)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31"/>
          <p:cNvSpPr txBox="1"/>
          <p:nvPr>
            <p:ph type="title"/>
          </p:nvPr>
        </p:nvSpPr>
        <p:spPr>
          <a:xfrm>
            <a:off x="209075" y="0"/>
            <a:ext cx="8520600" cy="12825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600"/>
              <a:buNone/>
            </a:pPr>
            <a:r>
              <a:rPr lang="en"/>
              <a:t>Model Evaluation </a:t>
            </a:r>
            <a:r>
              <a:rPr lang="en" sz="2000"/>
              <a:t>(First Model)</a:t>
            </a:r>
            <a:endParaRPr/>
          </a:p>
        </p:txBody>
      </p:sp>
      <p:sp>
        <p:nvSpPr>
          <p:cNvPr id="152" name="Google Shape;152;p31"/>
          <p:cNvSpPr txBox="1"/>
          <p:nvPr/>
        </p:nvSpPr>
        <p:spPr>
          <a:xfrm>
            <a:off x="96816" y="1634691"/>
            <a:ext cx="8745117" cy="1031949"/>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333333"/>
                </a:solidFill>
                <a:latin typeface="Courier New"/>
                <a:ea typeface="Courier New"/>
                <a:cs typeface="Courier New"/>
                <a:sym typeface="Courier New"/>
              </a:rPr>
              <a:t>fit_mle &lt;- likfit(data=Y.train,coords=coords.train,</a:t>
            </a:r>
            <a:endParaRPr b="0" i="0" sz="1800" u="none" cap="none" strike="noStrike">
              <a:solidFill>
                <a:srgbClr val="000000"/>
              </a:solidFill>
              <a:latin typeface="Arial"/>
              <a:ea typeface="Arial"/>
              <a:cs typeface="Arial"/>
              <a:sym typeface="Arial"/>
            </a:endParaRPr>
          </a:p>
          <a:p>
            <a:pPr indent="0" lvl="0" marL="0" marR="0" rtl="0" algn="l">
              <a:lnSpc>
                <a:spcPct val="115000"/>
              </a:lnSpc>
              <a:spcBef>
                <a:spcPts val="750"/>
              </a:spcBef>
              <a:spcAft>
                <a:spcPts val="0"/>
              </a:spcAft>
              <a:buClr>
                <a:srgbClr val="000000"/>
              </a:buClr>
              <a:buSzPts val="1400"/>
              <a:buFont typeface="Arial"/>
              <a:buNone/>
            </a:pPr>
            <a:r>
              <a:rPr b="0" i="0" lang="en" sz="1400" u="none" cap="none" strike="noStrike">
                <a:solidFill>
                  <a:srgbClr val="333333"/>
                </a:solidFill>
                <a:latin typeface="Courier New"/>
                <a:ea typeface="Courier New"/>
                <a:cs typeface="Courier New"/>
                <a:sym typeface="Courier New"/>
              </a:rPr>
              <a:t>            trend = ~ X.train[,</a:t>
            </a:r>
            <a:r>
              <a:rPr b="0" i="0" lang="en" sz="1400" u="none" cap="none" strike="noStrike">
                <a:solidFill>
                  <a:srgbClr val="009999"/>
                </a:solidFill>
                <a:latin typeface="Courier New"/>
                <a:ea typeface="Courier New"/>
                <a:cs typeface="Courier New"/>
                <a:sym typeface="Courier New"/>
              </a:rPr>
              <a:t>1</a:t>
            </a:r>
            <a:r>
              <a:rPr b="0" i="0" lang="en" sz="1400" u="none" cap="none" strike="noStrike">
                <a:solidFill>
                  <a:srgbClr val="333333"/>
                </a:solidFill>
                <a:latin typeface="Courier New"/>
                <a:ea typeface="Courier New"/>
                <a:cs typeface="Courier New"/>
                <a:sym typeface="Courier New"/>
              </a:rPr>
              <a:t>]+X.train[,</a:t>
            </a:r>
            <a:r>
              <a:rPr b="0" i="0" lang="en" sz="1400" u="none" cap="none" strike="noStrike">
                <a:solidFill>
                  <a:srgbClr val="009999"/>
                </a:solidFill>
                <a:latin typeface="Courier New"/>
                <a:ea typeface="Courier New"/>
                <a:cs typeface="Courier New"/>
                <a:sym typeface="Courier New"/>
              </a:rPr>
              <a:t>2</a:t>
            </a:r>
            <a:r>
              <a:rPr b="0" i="0" lang="en" sz="1400" u="none" cap="none" strike="noStrike">
                <a:solidFill>
                  <a:srgbClr val="333333"/>
                </a:solidFill>
                <a:latin typeface="Courier New"/>
                <a:ea typeface="Courier New"/>
                <a:cs typeface="Courier New"/>
                <a:sym typeface="Courier New"/>
              </a:rPr>
              <a:t>],</a:t>
            </a:r>
            <a:endParaRPr b="0" i="0" sz="1800" u="none" cap="none" strike="noStrike">
              <a:solidFill>
                <a:srgbClr val="000000"/>
              </a:solidFill>
              <a:latin typeface="Arial"/>
              <a:ea typeface="Arial"/>
              <a:cs typeface="Arial"/>
              <a:sym typeface="Arial"/>
            </a:endParaRPr>
          </a:p>
          <a:p>
            <a:pPr indent="0" lvl="0" marL="0" marR="0" rtl="0" algn="l">
              <a:lnSpc>
                <a:spcPct val="115000"/>
              </a:lnSpc>
              <a:spcBef>
                <a:spcPts val="750"/>
              </a:spcBef>
              <a:spcAft>
                <a:spcPts val="0"/>
              </a:spcAft>
              <a:buClr>
                <a:srgbClr val="000000"/>
              </a:buClr>
              <a:buSzPts val="1400"/>
              <a:buFont typeface="Arial"/>
              <a:buNone/>
            </a:pPr>
            <a:r>
              <a:rPr b="0" i="0" lang="en" sz="1400" u="none" cap="none" strike="noStrike">
                <a:solidFill>
                  <a:srgbClr val="333333"/>
                </a:solidFill>
                <a:latin typeface="Courier New"/>
                <a:ea typeface="Courier New"/>
                <a:cs typeface="Courier New"/>
                <a:sym typeface="Courier New"/>
              </a:rPr>
              <a:t>            fix.nugget=</a:t>
            </a:r>
            <a:r>
              <a:rPr b="0" i="0" lang="en" sz="1400" u="none" cap="none" strike="noStrike">
                <a:solidFill>
                  <a:srgbClr val="990073"/>
                </a:solidFill>
                <a:latin typeface="Courier New"/>
                <a:ea typeface="Courier New"/>
                <a:cs typeface="Courier New"/>
                <a:sym typeface="Courier New"/>
              </a:rPr>
              <a:t>F</a:t>
            </a:r>
            <a:r>
              <a:rPr b="0" i="0" lang="en" sz="1400" u="none" cap="none" strike="noStrike">
                <a:solidFill>
                  <a:srgbClr val="333333"/>
                </a:solidFill>
                <a:latin typeface="Courier New"/>
                <a:ea typeface="Courier New"/>
                <a:cs typeface="Courier New"/>
                <a:sym typeface="Courier New"/>
              </a:rPr>
              <a:t>,cov.model=</a:t>
            </a:r>
            <a:r>
              <a:rPr b="0" i="0" lang="en" sz="1400" u="none" cap="none" strike="noStrike">
                <a:solidFill>
                  <a:srgbClr val="DD1144"/>
                </a:solidFill>
                <a:latin typeface="Courier New"/>
                <a:ea typeface="Courier New"/>
                <a:cs typeface="Courier New"/>
                <a:sym typeface="Courier New"/>
              </a:rPr>
              <a:t>"exponential"</a:t>
            </a:r>
            <a:r>
              <a:rPr b="0" i="0" lang="en" sz="1400" u="none" cap="none" strike="noStrike">
                <a:solidFill>
                  <a:srgbClr val="333333"/>
                </a:solidFill>
                <a:latin typeface="Courier New"/>
                <a:ea typeface="Courier New"/>
                <a:cs typeface="Courier New"/>
                <a:sym typeface="Courier New"/>
              </a:rPr>
              <a:t>,ini = c(ini.sigma.sq,ini.phi))</a:t>
            </a:r>
            <a:endParaRPr b="0" i="0" sz="1800" u="none" cap="none" strike="noStrike">
              <a:solidFill>
                <a:srgbClr val="000000"/>
              </a:solidFill>
              <a:latin typeface="Arial"/>
              <a:ea typeface="Arial"/>
              <a:cs typeface="Arial"/>
              <a:sym typeface="Arial"/>
            </a:endParaRPr>
          </a:p>
        </p:txBody>
      </p:sp>
      <p:pic>
        <p:nvPicPr>
          <p:cNvPr descr="Graphical user interface, text&#10;&#10;Description automatically generated with medium confidence" id="153" name="Google Shape;153;p31"/>
          <p:cNvPicPr preferRelativeResize="0"/>
          <p:nvPr/>
        </p:nvPicPr>
        <p:blipFill rotWithShape="1">
          <a:blip r:embed="rId3">
            <a:alphaModFix/>
          </a:blip>
          <a:srcRect b="0" l="0" r="0" t="0"/>
          <a:stretch/>
        </p:blipFill>
        <p:spPr>
          <a:xfrm>
            <a:off x="567018" y="3142118"/>
            <a:ext cx="4309866" cy="1118731"/>
          </a:xfrm>
          <a:prstGeom prst="rect">
            <a:avLst/>
          </a:prstGeom>
          <a:noFill/>
          <a:ln>
            <a:noFill/>
          </a:ln>
        </p:spPr>
      </p:pic>
      <p:pic>
        <p:nvPicPr>
          <p:cNvPr descr="Text&#10;&#10;Description automatically generated with medium confidence" id="154" name="Google Shape;154;p31"/>
          <p:cNvPicPr preferRelativeResize="0"/>
          <p:nvPr/>
        </p:nvPicPr>
        <p:blipFill rotWithShape="1">
          <a:blip r:embed="rId4">
            <a:alphaModFix/>
          </a:blip>
          <a:srcRect b="0" l="0" r="50000" t="0"/>
          <a:stretch/>
        </p:blipFill>
        <p:spPr>
          <a:xfrm>
            <a:off x="5630582" y="3173114"/>
            <a:ext cx="2946400" cy="102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